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43" roundtripDataSignature="AMtx7mgMGnomg8yYl7mO2fRPScRJj38n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9E958B-C05A-47DC-831B-CAACA5659A29}">
  <a:tblStyle styleId="{AD9E958B-C05A-47DC-831B-CAACA5659A29}"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맑은 고딕"/>
          <a:ea typeface="맑은 고딕"/>
          <a:cs typeface="맑은 고딕"/>
        </a:font>
        <a:schemeClr val="lt1"/>
      </a:tcTxStyle>
      <a:tcStyle>
        <a:fill>
          <a:solidFill>
            <a:schemeClr val="dk1"/>
          </a:solidFill>
        </a:fill>
      </a:tcStyle>
    </a:lastCol>
    <a:firstCol>
      <a:tcTxStyle b="on" i="off">
        <a:font>
          <a:latin typeface="맑은 고딕"/>
          <a:ea typeface="맑은 고딕"/>
          <a:cs typeface="맑은 고딕"/>
        </a:font>
        <a:schemeClr val="lt1"/>
      </a:tcTxStyle>
      <a:tcStyle>
        <a:fill>
          <a:solidFill>
            <a:schemeClr val="dk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 styleId="{F7C02A5C-69D2-49E6-A172-8343AE7C4110}" styleName="Table_1">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3F250CEE-1078-4A33-912E-ED99013365BF}" styleName="Table_2">
    <a:wholeTbl>
      <a:tcTxStyle b="off" i="off">
        <a:font>
          <a:latin typeface="맑은 고딕"/>
          <a:ea typeface="맑은 고딕"/>
          <a:cs typeface="맑은 고딕"/>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21" Type="http://schemas.openxmlformats.org/officeDocument/2006/relationships/slide" Target="slides/slide14.xml"/><Relationship Id="rId43" Type="http://customschemas.google.com/relationships/presentationmetadata" Target="metadata"/><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엔터는 한번만 해도 됩니다 </a:t>
            </a:r>
            <a:endParaRPr/>
          </a:p>
        </p:txBody>
      </p:sp>
      <p:sp>
        <p:nvSpPr>
          <p:cNvPr id="455" name="Google Shape;45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 name="Google Shape;49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4" name="Google Shape;52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6" name="Google Shape;58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엔터 한번만 치면 자동으로 끝까지 돌아감.</a:t>
            </a:r>
            <a:endParaRPr/>
          </a:p>
        </p:txBody>
      </p:sp>
      <p:sp>
        <p:nvSpPr>
          <p:cNvPr id="632" name="Google Shape;632;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3" name="Google Shape;67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&lt;&lt;주별 원자재 사용량 예측&gt;</a:t>
            </a:r>
            <a:endParaRPr/>
          </a:p>
          <a:p>
            <a:pPr indent="0" lvl="0" marL="0" rtl="0" algn="l">
              <a:spcBef>
                <a:spcPts val="0"/>
              </a:spcBef>
              <a:spcAft>
                <a:spcPts val="0"/>
              </a:spcAft>
              <a:buNone/>
            </a:pPr>
            <a:r>
              <a:rPr lang="ko-KR"/>
              <a:t>원자재명별로 구분된 주별에 대한 원자재 사용량예측의 차트입니다.</a:t>
            </a:r>
            <a:endParaRPr/>
          </a:p>
          <a:p>
            <a:pPr indent="0" lvl="0" marL="0" rtl="0" algn="l">
              <a:spcBef>
                <a:spcPts val="0"/>
              </a:spcBef>
              <a:spcAft>
                <a:spcPts val="0"/>
              </a:spcAft>
              <a:buNone/>
            </a:pPr>
            <a:r>
              <a:t/>
            </a:r>
            <a:endParaRPr/>
          </a:p>
        </p:txBody>
      </p:sp>
      <p:sp>
        <p:nvSpPr>
          <p:cNvPr id="674" name="Google Shape;674;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2" name="Google Shape;68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4" name="Google Shape;694;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ko-KR" sz="1200" u="none" cap="none" strike="noStrike">
                <a:solidFill>
                  <a:srgbClr val="000000"/>
                </a:solidFill>
                <a:latin typeface="Malgun Gothic"/>
                <a:ea typeface="Malgun Gothic"/>
                <a:cs typeface="Malgun Gothic"/>
                <a:sym typeface="Malgun Gothic"/>
              </a:rPr>
              <a:t>‹#›</a:t>
            </a:fld>
            <a:endParaRPr b="0" i="0" sz="1200" u="none" cap="none" strike="noStrike">
              <a:solidFill>
                <a:srgbClr val="000000"/>
              </a:solidFill>
              <a:latin typeface="Malgun Gothic"/>
              <a:ea typeface="Malgun Gothic"/>
              <a:cs typeface="Malgun Gothic"/>
              <a:sym typeface="Malgun Gothic"/>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3" name="Google Shape;74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8" name="Google Shape;75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9" name="Google Shape;75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0" name="Google Shape;77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쉽게 말하면 이런 시스템이고 </a:t>
            </a:r>
            <a:endParaRPr/>
          </a:p>
        </p:txBody>
      </p:sp>
      <p:sp>
        <p:nvSpPr>
          <p:cNvPr id="267" name="Google Shape;26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그래서 APS시스템은 어떻게 적용이 되나? </a:t>
            </a:r>
            <a:endParaRPr/>
          </a:p>
          <a:p>
            <a:pPr indent="0" lvl="0" marL="0" rtl="0" algn="l">
              <a:spcBef>
                <a:spcPts val="0"/>
              </a:spcBef>
              <a:spcAft>
                <a:spcPts val="0"/>
              </a:spcAft>
              <a:buNone/>
            </a:pPr>
            <a:r>
              <a:rPr lang="ko-KR"/>
              <a:t>이런식으로 적용이 될 예정이다 등등  </a:t>
            </a:r>
            <a:endParaRPr/>
          </a:p>
        </p:txBody>
      </p:sp>
      <p:sp>
        <p:nvSpPr>
          <p:cNvPr id="281" name="Google Shape;281;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15" name="Shape 15"/>
        <p:cNvGrpSpPr/>
        <p:nvPr/>
      </p:nvGrpSpPr>
      <p:grpSpPr>
        <a:xfrm>
          <a:off x="0" y="0"/>
          <a:ext cx="0" cy="0"/>
          <a:chOff x="0" y="0"/>
          <a:chExt cx="0" cy="0"/>
        </a:xfrm>
      </p:grpSpPr>
      <p:sp>
        <p:nvSpPr>
          <p:cNvPr id="16" name="Google Shape;16;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72" name="Shape 72"/>
        <p:cNvGrpSpPr/>
        <p:nvPr/>
      </p:nvGrpSpPr>
      <p:grpSpPr>
        <a:xfrm>
          <a:off x="0" y="0"/>
          <a:ext cx="0" cy="0"/>
          <a:chOff x="0" y="0"/>
          <a:chExt cx="0" cy="0"/>
        </a:xfrm>
      </p:grpSpPr>
      <p:sp>
        <p:nvSpPr>
          <p:cNvPr id="73" name="Google Shape;73;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4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90" name="Shape 90"/>
        <p:cNvGrpSpPr/>
        <p:nvPr/>
      </p:nvGrpSpPr>
      <p:grpSpPr>
        <a:xfrm>
          <a:off x="0" y="0"/>
          <a:ext cx="0" cy="0"/>
          <a:chOff x="0" y="0"/>
          <a:chExt cx="0" cy="0"/>
        </a:xfrm>
      </p:grpSpPr>
      <p:sp>
        <p:nvSpPr>
          <p:cNvPr id="91" name="Google Shape;91;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94" name="Shape 94"/>
        <p:cNvGrpSpPr/>
        <p:nvPr/>
      </p:nvGrpSpPr>
      <p:grpSpPr>
        <a:xfrm>
          <a:off x="0" y="0"/>
          <a:ext cx="0" cy="0"/>
          <a:chOff x="0" y="0"/>
          <a:chExt cx="0" cy="0"/>
        </a:xfrm>
      </p:grpSpPr>
      <p:sp>
        <p:nvSpPr>
          <p:cNvPr id="95" name="Google Shape;95;p5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5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7" name="Google Shape;97;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100" name="Shape 100"/>
        <p:cNvGrpSpPr/>
        <p:nvPr/>
      </p:nvGrpSpPr>
      <p:grpSpPr>
        <a:xfrm>
          <a:off x="0" y="0"/>
          <a:ext cx="0" cy="0"/>
          <a:chOff x="0" y="0"/>
          <a:chExt cx="0" cy="0"/>
        </a:xfrm>
      </p:grpSpPr>
      <p:sp>
        <p:nvSpPr>
          <p:cNvPr id="101" name="Google Shape;101;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106" name="Shape 106"/>
        <p:cNvGrpSpPr/>
        <p:nvPr/>
      </p:nvGrpSpPr>
      <p:grpSpPr>
        <a:xfrm>
          <a:off x="0" y="0"/>
          <a:ext cx="0" cy="0"/>
          <a:chOff x="0" y="0"/>
          <a:chExt cx="0" cy="0"/>
        </a:xfrm>
      </p:grpSpPr>
      <p:sp>
        <p:nvSpPr>
          <p:cNvPr id="107" name="Google Shape;107;p5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5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9" name="Google Shape;109;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112" name="Shape 112"/>
        <p:cNvGrpSpPr/>
        <p:nvPr/>
      </p:nvGrpSpPr>
      <p:grpSpPr>
        <a:xfrm>
          <a:off x="0" y="0"/>
          <a:ext cx="0" cy="0"/>
          <a:chOff x="0" y="0"/>
          <a:chExt cx="0" cy="0"/>
        </a:xfrm>
      </p:grpSpPr>
      <p:sp>
        <p:nvSpPr>
          <p:cNvPr id="113" name="Google Shape;113;p5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5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5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119" name="Shape 119"/>
        <p:cNvGrpSpPr/>
        <p:nvPr/>
      </p:nvGrpSpPr>
      <p:grpSpPr>
        <a:xfrm>
          <a:off x="0" y="0"/>
          <a:ext cx="0" cy="0"/>
          <a:chOff x="0" y="0"/>
          <a:chExt cx="0" cy="0"/>
        </a:xfrm>
      </p:grpSpPr>
      <p:sp>
        <p:nvSpPr>
          <p:cNvPr id="120" name="Google Shape;120;p5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5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2" name="Google Shape;122;p5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 name="Google Shape;123;p5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4" name="Google Shape;124;p5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128" name="Shape 128"/>
        <p:cNvGrpSpPr/>
        <p:nvPr/>
      </p:nvGrpSpPr>
      <p:grpSpPr>
        <a:xfrm>
          <a:off x="0" y="0"/>
          <a:ext cx="0" cy="0"/>
          <a:chOff x="0" y="0"/>
          <a:chExt cx="0" cy="0"/>
        </a:xfrm>
      </p:grpSpPr>
      <p:sp>
        <p:nvSpPr>
          <p:cNvPr id="129" name="Google Shape;129;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0" name="Google Shape;130;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133" name="Shape 133"/>
        <p:cNvGrpSpPr/>
        <p:nvPr/>
      </p:nvGrpSpPr>
      <p:grpSpPr>
        <a:xfrm>
          <a:off x="0" y="0"/>
          <a:ext cx="0" cy="0"/>
          <a:chOff x="0" y="0"/>
          <a:chExt cx="0" cy="0"/>
        </a:xfrm>
      </p:grpSpPr>
      <p:sp>
        <p:nvSpPr>
          <p:cNvPr id="134" name="Google Shape;134;p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5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6" name="Google Shape;136;p5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7" name="Google Shape;137;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9" name="Shape 19"/>
        <p:cNvGrpSpPr/>
        <p:nvPr/>
      </p:nvGrpSpPr>
      <p:grpSpPr>
        <a:xfrm>
          <a:off x="0" y="0"/>
          <a:ext cx="0" cy="0"/>
          <a:chOff x="0" y="0"/>
          <a:chExt cx="0" cy="0"/>
        </a:xfrm>
      </p:grpSpPr>
      <p:sp>
        <p:nvSpPr>
          <p:cNvPr id="20" name="Google Shape;20;p4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4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140" name="Shape 140"/>
        <p:cNvGrpSpPr/>
        <p:nvPr/>
      </p:nvGrpSpPr>
      <p:grpSpPr>
        <a:xfrm>
          <a:off x="0" y="0"/>
          <a:ext cx="0" cy="0"/>
          <a:chOff x="0" y="0"/>
          <a:chExt cx="0" cy="0"/>
        </a:xfrm>
      </p:grpSpPr>
      <p:sp>
        <p:nvSpPr>
          <p:cNvPr id="141" name="Google Shape;141;p5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57"/>
          <p:cNvSpPr/>
          <p:nvPr>
            <p:ph idx="2" type="pic"/>
          </p:nvPr>
        </p:nvSpPr>
        <p:spPr>
          <a:xfrm>
            <a:off x="5183188" y="987425"/>
            <a:ext cx="6172200" cy="4873625"/>
          </a:xfrm>
          <a:prstGeom prst="rect">
            <a:avLst/>
          </a:prstGeom>
          <a:noFill/>
          <a:ln>
            <a:noFill/>
          </a:ln>
        </p:spPr>
      </p:sp>
      <p:sp>
        <p:nvSpPr>
          <p:cNvPr id="143" name="Google Shape;143;p5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4" name="Google Shape;144;p5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5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147" name="Shape 147"/>
        <p:cNvGrpSpPr/>
        <p:nvPr/>
      </p:nvGrpSpPr>
      <p:grpSpPr>
        <a:xfrm>
          <a:off x="0" y="0"/>
          <a:ext cx="0" cy="0"/>
          <a:chOff x="0" y="0"/>
          <a:chExt cx="0" cy="0"/>
        </a:xfrm>
      </p:grpSpPr>
      <p:sp>
        <p:nvSpPr>
          <p:cNvPr id="148" name="Google Shape;148;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 name="Google Shape;149;p5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 name="Google Shape;150;p5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5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5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153" name="Shape 153"/>
        <p:cNvGrpSpPr/>
        <p:nvPr/>
      </p:nvGrpSpPr>
      <p:grpSpPr>
        <a:xfrm>
          <a:off x="0" y="0"/>
          <a:ext cx="0" cy="0"/>
          <a:chOff x="0" y="0"/>
          <a:chExt cx="0" cy="0"/>
        </a:xfrm>
      </p:grpSpPr>
      <p:sp>
        <p:nvSpPr>
          <p:cNvPr id="154" name="Google Shape;154;p5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5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5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5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5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25" name="Shape 25"/>
        <p:cNvGrpSpPr/>
        <p:nvPr/>
      </p:nvGrpSpPr>
      <p:grpSpPr>
        <a:xfrm>
          <a:off x="0" y="0"/>
          <a:ext cx="0" cy="0"/>
          <a:chOff x="0" y="0"/>
          <a:chExt cx="0" cy="0"/>
        </a:xfrm>
      </p:grpSpPr>
      <p:sp>
        <p:nvSpPr>
          <p:cNvPr id="26" name="Google Shape;26;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31" name="Shape 31"/>
        <p:cNvGrpSpPr/>
        <p:nvPr/>
      </p:nvGrpSpPr>
      <p:grpSpPr>
        <a:xfrm>
          <a:off x="0" y="0"/>
          <a:ext cx="0" cy="0"/>
          <a:chOff x="0" y="0"/>
          <a:chExt cx="0" cy="0"/>
        </a:xfrm>
      </p:grpSpPr>
      <p:sp>
        <p:nvSpPr>
          <p:cNvPr id="32" name="Google Shape;32;p4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37" name="Shape 37"/>
        <p:cNvGrpSpPr/>
        <p:nvPr/>
      </p:nvGrpSpPr>
      <p:grpSpPr>
        <a:xfrm>
          <a:off x="0" y="0"/>
          <a:ext cx="0" cy="0"/>
          <a:chOff x="0" y="0"/>
          <a:chExt cx="0" cy="0"/>
        </a:xfrm>
      </p:grpSpPr>
      <p:sp>
        <p:nvSpPr>
          <p:cNvPr id="38" name="Google Shape;38;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44" name="Shape 44"/>
        <p:cNvGrpSpPr/>
        <p:nvPr/>
      </p:nvGrpSpPr>
      <p:grpSpPr>
        <a:xfrm>
          <a:off x="0" y="0"/>
          <a:ext cx="0" cy="0"/>
          <a:chOff x="0" y="0"/>
          <a:chExt cx="0" cy="0"/>
        </a:xfrm>
      </p:grpSpPr>
      <p:sp>
        <p:nvSpPr>
          <p:cNvPr id="45" name="Google Shape;45;p4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4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3" name="Shape 53"/>
        <p:cNvGrpSpPr/>
        <p:nvPr/>
      </p:nvGrpSpPr>
      <p:grpSpPr>
        <a:xfrm>
          <a:off x="0" y="0"/>
          <a:ext cx="0" cy="0"/>
          <a:chOff x="0" y="0"/>
          <a:chExt cx="0" cy="0"/>
        </a:xfrm>
      </p:grpSpPr>
      <p:sp>
        <p:nvSpPr>
          <p:cNvPr id="54" name="Google Shape;54;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65" name="Shape 65"/>
        <p:cNvGrpSpPr/>
        <p:nvPr/>
      </p:nvGrpSpPr>
      <p:grpSpPr>
        <a:xfrm>
          <a:off x="0" y="0"/>
          <a:ext cx="0" cy="0"/>
          <a:chOff x="0" y="0"/>
          <a:chExt cx="0" cy="0"/>
        </a:xfrm>
      </p:grpSpPr>
      <p:sp>
        <p:nvSpPr>
          <p:cNvPr id="66" name="Google Shape;66;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7"/>
          <p:cNvSpPr/>
          <p:nvPr>
            <p:ph idx="2" type="pic"/>
          </p:nvPr>
        </p:nvSpPr>
        <p:spPr>
          <a:xfrm>
            <a:off x="5183188" y="987425"/>
            <a:ext cx="6172200" cy="4873625"/>
          </a:xfrm>
          <a:prstGeom prst="rect">
            <a:avLst/>
          </a:prstGeom>
          <a:noFill/>
          <a:ln>
            <a:noFill/>
          </a:ln>
        </p:spPr>
      </p:sp>
      <p:sp>
        <p:nvSpPr>
          <p:cNvPr id="68" name="Google Shape;68;p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87" name="Google Shape;87;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8" name="Google Shape;88;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9" name="Google Shape;89;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Malgun Gothic"/>
                <a:ea typeface="Malgun Gothic"/>
                <a:cs typeface="Malgun Gothic"/>
                <a:sym typeface="Malgun Gothic"/>
              </a:defRPr>
            </a:lvl1pPr>
            <a:lvl2pPr indent="0" lvl="1" marL="0" marR="0" rtl="0" algn="r">
              <a:spcBef>
                <a:spcPts val="0"/>
              </a:spcBef>
              <a:buNone/>
              <a:defRPr sz="1200">
                <a:solidFill>
                  <a:srgbClr val="888888"/>
                </a:solidFill>
                <a:latin typeface="Malgun Gothic"/>
                <a:ea typeface="Malgun Gothic"/>
                <a:cs typeface="Malgun Gothic"/>
                <a:sym typeface="Malgun Gothic"/>
              </a:defRPr>
            </a:lvl2pPr>
            <a:lvl3pPr indent="0" lvl="2" marL="0" marR="0" rtl="0" algn="r">
              <a:spcBef>
                <a:spcPts val="0"/>
              </a:spcBef>
              <a:buNone/>
              <a:defRPr sz="1200">
                <a:solidFill>
                  <a:srgbClr val="888888"/>
                </a:solidFill>
                <a:latin typeface="Malgun Gothic"/>
                <a:ea typeface="Malgun Gothic"/>
                <a:cs typeface="Malgun Gothic"/>
                <a:sym typeface="Malgun Gothic"/>
              </a:defRPr>
            </a:lvl3pPr>
            <a:lvl4pPr indent="0" lvl="3" marL="0" marR="0" rtl="0" algn="r">
              <a:spcBef>
                <a:spcPts val="0"/>
              </a:spcBef>
              <a:buNone/>
              <a:defRPr sz="1200">
                <a:solidFill>
                  <a:srgbClr val="888888"/>
                </a:solidFill>
                <a:latin typeface="Malgun Gothic"/>
                <a:ea typeface="Malgun Gothic"/>
                <a:cs typeface="Malgun Gothic"/>
                <a:sym typeface="Malgun Gothic"/>
              </a:defRPr>
            </a:lvl4pPr>
            <a:lvl5pPr indent="0" lvl="4" marL="0" marR="0" rtl="0" algn="r">
              <a:spcBef>
                <a:spcPts val="0"/>
              </a:spcBef>
              <a:buNone/>
              <a:defRPr sz="1200">
                <a:solidFill>
                  <a:srgbClr val="888888"/>
                </a:solidFill>
                <a:latin typeface="Malgun Gothic"/>
                <a:ea typeface="Malgun Gothic"/>
                <a:cs typeface="Malgun Gothic"/>
                <a:sym typeface="Malgun Gothic"/>
              </a:defRPr>
            </a:lvl5pPr>
            <a:lvl6pPr indent="0" lvl="5" marL="0" marR="0" rtl="0" algn="r">
              <a:spcBef>
                <a:spcPts val="0"/>
              </a:spcBef>
              <a:buNone/>
              <a:defRPr sz="1200">
                <a:solidFill>
                  <a:srgbClr val="888888"/>
                </a:solidFill>
                <a:latin typeface="Malgun Gothic"/>
                <a:ea typeface="Malgun Gothic"/>
                <a:cs typeface="Malgun Gothic"/>
                <a:sym typeface="Malgun Gothic"/>
              </a:defRPr>
            </a:lvl6pPr>
            <a:lvl7pPr indent="0" lvl="6" marL="0" marR="0" rtl="0" algn="r">
              <a:spcBef>
                <a:spcPts val="0"/>
              </a:spcBef>
              <a:buNone/>
              <a:defRPr sz="1200">
                <a:solidFill>
                  <a:srgbClr val="888888"/>
                </a:solidFill>
                <a:latin typeface="Malgun Gothic"/>
                <a:ea typeface="Malgun Gothic"/>
                <a:cs typeface="Malgun Gothic"/>
                <a:sym typeface="Malgun Gothic"/>
              </a:defRPr>
            </a:lvl7pPr>
            <a:lvl8pPr indent="0" lvl="7" marL="0" marR="0" rtl="0" algn="r">
              <a:spcBef>
                <a:spcPts val="0"/>
              </a:spcBef>
              <a:buNone/>
              <a:defRPr sz="1200">
                <a:solidFill>
                  <a:srgbClr val="888888"/>
                </a:solidFill>
                <a:latin typeface="Malgun Gothic"/>
                <a:ea typeface="Malgun Gothic"/>
                <a:cs typeface="Malgun Gothic"/>
                <a:sym typeface="Malgun Gothic"/>
              </a:defRPr>
            </a:lvl8pPr>
            <a:lvl9pPr indent="0" lvl="8" marL="0" marR="0" rtl="0" algn="r">
              <a:spcBef>
                <a:spcPts val="0"/>
              </a:spcBef>
              <a:buNone/>
              <a:defRPr sz="1200">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5.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6.png"/><Relationship Id="rId6"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32.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drive.google.com/file/d/1Ov_KtF9PK_ibUs2sU3dZewGPeOpoER43/view" TargetMode="Externa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20" Type="http://schemas.openxmlformats.org/officeDocument/2006/relationships/image" Target="../media/image59.jpg"/><Relationship Id="rId11" Type="http://schemas.openxmlformats.org/officeDocument/2006/relationships/image" Target="../media/image52.png"/><Relationship Id="rId10" Type="http://schemas.openxmlformats.org/officeDocument/2006/relationships/image" Target="../media/image55.png"/><Relationship Id="rId21" Type="http://schemas.openxmlformats.org/officeDocument/2006/relationships/image" Target="../media/image64.png"/><Relationship Id="rId13" Type="http://schemas.openxmlformats.org/officeDocument/2006/relationships/image" Target="../media/image73.png"/><Relationship Id="rId12" Type="http://schemas.openxmlformats.org/officeDocument/2006/relationships/image" Target="../media/image63.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7.png"/><Relationship Id="rId4" Type="http://schemas.openxmlformats.org/officeDocument/2006/relationships/image" Target="../media/image56.png"/><Relationship Id="rId9" Type="http://schemas.openxmlformats.org/officeDocument/2006/relationships/image" Target="../media/image61.png"/><Relationship Id="rId15" Type="http://schemas.openxmlformats.org/officeDocument/2006/relationships/image" Target="../media/image62.png"/><Relationship Id="rId14" Type="http://schemas.openxmlformats.org/officeDocument/2006/relationships/image" Target="../media/image65.jpg"/><Relationship Id="rId17" Type="http://schemas.openxmlformats.org/officeDocument/2006/relationships/image" Target="../media/image54.png"/><Relationship Id="rId16" Type="http://schemas.openxmlformats.org/officeDocument/2006/relationships/image" Target="../media/image57.png"/><Relationship Id="rId5" Type="http://schemas.openxmlformats.org/officeDocument/2006/relationships/image" Target="../media/image50.png"/><Relationship Id="rId19" Type="http://schemas.openxmlformats.org/officeDocument/2006/relationships/image" Target="../media/image66.png"/><Relationship Id="rId6" Type="http://schemas.openxmlformats.org/officeDocument/2006/relationships/image" Target="../media/image60.png"/><Relationship Id="rId18" Type="http://schemas.openxmlformats.org/officeDocument/2006/relationships/image" Target="../media/image53.jpg"/><Relationship Id="rId7" Type="http://schemas.openxmlformats.org/officeDocument/2006/relationships/image" Target="../media/image71.png"/><Relationship Id="rId8" Type="http://schemas.openxmlformats.org/officeDocument/2006/relationships/image" Target="../media/image5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9.png"/><Relationship Id="rId4" Type="http://schemas.openxmlformats.org/officeDocument/2006/relationships/image" Target="../media/image72.png"/><Relationship Id="rId5"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0.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 Id="rId7" Type="http://schemas.openxmlformats.org/officeDocument/2006/relationships/image" Target="../media/image19.png"/><Relationship Id="rId8"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www.plm.automation.siemens.com/global/ko/our-story/customers/chocolates-valor/5705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3" name="Shape 163"/>
        <p:cNvGrpSpPr/>
        <p:nvPr/>
      </p:nvGrpSpPr>
      <p:grpSpPr>
        <a:xfrm>
          <a:off x="0" y="0"/>
          <a:ext cx="0" cy="0"/>
          <a:chOff x="0" y="0"/>
          <a:chExt cx="0" cy="0"/>
        </a:xfrm>
      </p:grpSpPr>
      <p:cxnSp>
        <p:nvCxnSpPr>
          <p:cNvPr id="164" name="Google Shape;164;p1"/>
          <p:cNvCxnSpPr/>
          <p:nvPr/>
        </p:nvCxnSpPr>
        <p:spPr>
          <a:xfrm>
            <a:off x="981074" y="2481943"/>
            <a:ext cx="10229851" cy="0"/>
          </a:xfrm>
          <a:prstGeom prst="straightConnector1">
            <a:avLst/>
          </a:prstGeom>
          <a:noFill/>
          <a:ln cap="flat" cmpd="sng" w="9525">
            <a:solidFill>
              <a:schemeClr val="lt1">
                <a:alpha val="75686"/>
              </a:schemeClr>
            </a:solidFill>
            <a:prstDash val="dash"/>
            <a:miter lim="800000"/>
            <a:headEnd len="sm" w="sm" type="none"/>
            <a:tailEnd len="sm" w="sm" type="none"/>
          </a:ln>
        </p:spPr>
      </p:cxnSp>
      <p:cxnSp>
        <p:nvCxnSpPr>
          <p:cNvPr id="165" name="Google Shape;165;p1"/>
          <p:cNvCxnSpPr/>
          <p:nvPr/>
        </p:nvCxnSpPr>
        <p:spPr>
          <a:xfrm>
            <a:off x="981074" y="3722915"/>
            <a:ext cx="10229851" cy="0"/>
          </a:xfrm>
          <a:prstGeom prst="straightConnector1">
            <a:avLst/>
          </a:prstGeom>
          <a:noFill/>
          <a:ln cap="flat" cmpd="sng" w="9525">
            <a:solidFill>
              <a:schemeClr val="lt1">
                <a:alpha val="75686"/>
              </a:schemeClr>
            </a:solidFill>
            <a:prstDash val="dash"/>
            <a:miter lim="800000"/>
            <a:headEnd len="sm" w="sm" type="none"/>
            <a:tailEnd len="sm" w="sm" type="none"/>
          </a:ln>
        </p:spPr>
      </p:cxnSp>
      <p:sp>
        <p:nvSpPr>
          <p:cNvPr id="166" name="Google Shape;166;p1"/>
          <p:cNvSpPr txBox="1"/>
          <p:nvPr/>
        </p:nvSpPr>
        <p:spPr>
          <a:xfrm>
            <a:off x="3540478" y="2594598"/>
            <a:ext cx="5458546" cy="10156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ko-KR" sz="6000" u="none" cap="none" strike="noStrike">
                <a:solidFill>
                  <a:schemeClr val="lt1"/>
                </a:solidFill>
                <a:latin typeface="Arial"/>
                <a:ea typeface="Arial"/>
                <a:cs typeface="Arial"/>
                <a:sym typeface="Arial"/>
              </a:rPr>
              <a:t>APS System</a:t>
            </a:r>
            <a:endParaRPr b="0" i="0" sz="6000" u="none" cap="none" strike="noStrike">
              <a:solidFill>
                <a:schemeClr val="lt1"/>
              </a:solidFill>
              <a:latin typeface="Arial"/>
              <a:ea typeface="Arial"/>
              <a:cs typeface="Arial"/>
              <a:sym typeface="Arial"/>
            </a:endParaRPr>
          </a:p>
        </p:txBody>
      </p:sp>
      <p:sp>
        <p:nvSpPr>
          <p:cNvPr id="167" name="Google Shape;167;p1"/>
          <p:cNvSpPr txBox="1"/>
          <p:nvPr/>
        </p:nvSpPr>
        <p:spPr>
          <a:xfrm>
            <a:off x="3808179" y="4111370"/>
            <a:ext cx="4923143"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ko-KR" sz="1400" u="none" cap="none" strike="noStrike">
                <a:solidFill>
                  <a:srgbClr val="BFBFBF"/>
                </a:solidFill>
                <a:latin typeface="Malgun Gothic"/>
                <a:ea typeface="Malgun Gothic"/>
                <a:cs typeface="Malgun Gothic"/>
                <a:sym typeface="Malgun Gothic"/>
              </a:rPr>
              <a:t>T e a m.   F u t u r e  C a s t</a:t>
            </a:r>
            <a:endParaRPr sz="1400">
              <a:solidFill>
                <a:srgbClr val="BFBFBF"/>
              </a:solidFill>
              <a:latin typeface="Malgun Gothic"/>
              <a:ea typeface="Malgun Gothic"/>
              <a:cs typeface="Malgun Gothic"/>
              <a:sym typeface="Malgun Gothic"/>
            </a:endParaRPr>
          </a:p>
        </p:txBody>
      </p:sp>
      <p:sp>
        <p:nvSpPr>
          <p:cNvPr id="168" name="Google Shape;168;p1"/>
          <p:cNvSpPr txBox="1"/>
          <p:nvPr/>
        </p:nvSpPr>
        <p:spPr>
          <a:xfrm>
            <a:off x="3005806" y="1752842"/>
            <a:ext cx="6872980" cy="61555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600">
                <a:solidFill>
                  <a:srgbClr val="BFBFBF"/>
                </a:solidFill>
                <a:latin typeface="Malgun Gothic"/>
                <a:ea typeface="Malgun Gothic"/>
                <a:cs typeface="Malgun Gothic"/>
                <a:sym typeface="Malgun Gothic"/>
              </a:rPr>
              <a:t>A</a:t>
            </a:r>
            <a:r>
              <a:rPr lang="ko-KR" sz="1600">
                <a:solidFill>
                  <a:srgbClr val="BFBFBF"/>
                </a:solidFill>
                <a:latin typeface="Malgun Gothic"/>
                <a:ea typeface="Malgun Gothic"/>
                <a:cs typeface="Malgun Gothic"/>
                <a:sym typeface="Malgun Gothic"/>
              </a:rPr>
              <a:t>dvanced  </a:t>
            </a:r>
            <a:r>
              <a:rPr b="1" lang="ko-KR" sz="1600">
                <a:solidFill>
                  <a:srgbClr val="BFBFBF"/>
                </a:solidFill>
                <a:latin typeface="Malgun Gothic"/>
                <a:ea typeface="Malgun Gothic"/>
                <a:cs typeface="Malgun Gothic"/>
                <a:sym typeface="Malgun Gothic"/>
              </a:rPr>
              <a:t>P</a:t>
            </a:r>
            <a:r>
              <a:rPr lang="ko-KR" sz="1600">
                <a:solidFill>
                  <a:srgbClr val="BFBFBF"/>
                </a:solidFill>
                <a:latin typeface="Malgun Gothic"/>
                <a:ea typeface="Malgun Gothic"/>
                <a:cs typeface="Malgun Gothic"/>
                <a:sym typeface="Malgun Gothic"/>
              </a:rPr>
              <a:t>lannIng  </a:t>
            </a:r>
            <a:r>
              <a:rPr b="1" lang="ko-KR" sz="1600">
                <a:solidFill>
                  <a:srgbClr val="BFBFBF"/>
                </a:solidFill>
                <a:latin typeface="Malgun Gothic"/>
                <a:ea typeface="Malgun Gothic"/>
                <a:cs typeface="Malgun Gothic"/>
                <a:sym typeface="Malgun Gothic"/>
              </a:rPr>
              <a:t>S</a:t>
            </a:r>
            <a:r>
              <a:rPr lang="ko-KR" sz="1600">
                <a:solidFill>
                  <a:srgbClr val="BFBFBF"/>
                </a:solidFill>
                <a:latin typeface="Malgun Gothic"/>
                <a:ea typeface="Malgun Gothic"/>
                <a:cs typeface="Malgun Gothic"/>
                <a:sym typeface="Malgun Gothic"/>
              </a:rPr>
              <a:t>chedulIng </a:t>
            </a:r>
            <a:r>
              <a:rPr b="1" lang="ko-KR" sz="1600">
                <a:solidFill>
                  <a:srgbClr val="BFBFBF"/>
                </a:solidFill>
                <a:latin typeface="Malgun Gothic"/>
                <a:ea typeface="Malgun Gothic"/>
                <a:cs typeface="Malgun Gothic"/>
                <a:sym typeface="Malgun Gothic"/>
              </a:rPr>
              <a:t>S</a:t>
            </a:r>
            <a:r>
              <a:rPr lang="ko-KR" sz="1600">
                <a:solidFill>
                  <a:srgbClr val="BFBFBF"/>
                </a:solidFill>
                <a:latin typeface="Malgun Gothic"/>
                <a:ea typeface="Malgun Gothic"/>
                <a:cs typeface="Malgun Gothic"/>
                <a:sym typeface="Malgun Gothic"/>
              </a:rPr>
              <a:t>ystem</a:t>
            </a:r>
            <a:endParaRPr/>
          </a:p>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p10"/>
          <p:cNvSpPr/>
          <p:nvPr/>
        </p:nvSpPr>
        <p:spPr>
          <a:xfrm>
            <a:off x="0" y="1943916"/>
            <a:ext cx="12192000" cy="2695815"/>
          </a:xfrm>
          <a:prstGeom prst="rect">
            <a:avLst/>
          </a:prstGeom>
          <a:solidFill>
            <a:schemeClr val="dk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50" name="Google Shape;350;p10"/>
          <p:cNvSpPr txBox="1"/>
          <p:nvPr/>
        </p:nvSpPr>
        <p:spPr>
          <a:xfrm>
            <a:off x="6382800" y="1943916"/>
            <a:ext cx="5399623" cy="20227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9600">
                <a:solidFill>
                  <a:schemeClr val="lt1"/>
                </a:solidFill>
                <a:latin typeface="Malgun Gothic"/>
                <a:ea typeface="Malgun Gothic"/>
                <a:cs typeface="Malgun Gothic"/>
                <a:sym typeface="Malgun Gothic"/>
              </a:rPr>
              <a:t>03</a:t>
            </a:r>
            <a:r>
              <a:rPr lang="ko-KR" sz="4000">
                <a:solidFill>
                  <a:srgbClr val="BFBFBF"/>
                </a:solidFill>
                <a:latin typeface="Malgun Gothic"/>
                <a:ea typeface="Malgun Gothic"/>
                <a:cs typeface="Malgun Gothic"/>
                <a:sym typeface="Malgun Gothic"/>
              </a:rPr>
              <a:t> </a:t>
            </a:r>
            <a:r>
              <a:rPr lang="ko-KR" sz="3600">
                <a:solidFill>
                  <a:srgbClr val="BFBFBF"/>
                </a:solidFill>
                <a:latin typeface="Malgun Gothic"/>
                <a:ea typeface="Malgun Gothic"/>
                <a:cs typeface="Malgun Gothic"/>
                <a:sym typeface="Malgun Gothic"/>
              </a:rPr>
              <a:t>수행 절차 및 방법</a:t>
            </a:r>
            <a:endParaRPr sz="1800">
              <a:solidFill>
                <a:srgbClr val="BFBFBF"/>
              </a:solidFill>
              <a:latin typeface="Malgun Gothic"/>
              <a:ea typeface="Malgun Gothic"/>
              <a:cs typeface="Malgun Gothic"/>
              <a:sym typeface="Malgun Gothic"/>
            </a:endParaRPr>
          </a:p>
        </p:txBody>
      </p:sp>
      <p:cxnSp>
        <p:nvCxnSpPr>
          <p:cNvPr id="351" name="Google Shape;351;p10"/>
          <p:cNvCxnSpPr/>
          <p:nvPr/>
        </p:nvCxnSpPr>
        <p:spPr>
          <a:xfrm>
            <a:off x="6382800" y="3892572"/>
            <a:ext cx="5399624" cy="0"/>
          </a:xfrm>
          <a:prstGeom prst="straightConnector1">
            <a:avLst/>
          </a:prstGeom>
          <a:noFill/>
          <a:ln cap="flat" cmpd="sng" w="9525">
            <a:solidFill>
              <a:srgbClr val="F5F7FC"/>
            </a:solidFill>
            <a:prstDash val="solid"/>
            <a:miter lim="800000"/>
            <a:headEnd len="sm" w="sm" type="none"/>
            <a:tailEnd len="sm" w="sm" type="none"/>
          </a:ln>
        </p:spPr>
      </p:cxnSp>
      <p:graphicFrame>
        <p:nvGraphicFramePr>
          <p:cNvPr id="352" name="Google Shape;352;p10"/>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353" name="Google Shape;35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7" name="Shape 357"/>
        <p:cNvGrpSpPr/>
        <p:nvPr/>
      </p:nvGrpSpPr>
      <p:grpSpPr>
        <a:xfrm>
          <a:off x="0" y="0"/>
          <a:ext cx="0" cy="0"/>
          <a:chOff x="0" y="0"/>
          <a:chExt cx="0" cy="0"/>
        </a:xfrm>
      </p:grpSpPr>
      <p:pic>
        <p:nvPicPr>
          <p:cNvPr descr="우주, 구체, 빛, 스크린샷이(가) 표시된 사진&#10;&#10;자동 생성된 설명" id="358" name="Google Shape;358;p11"/>
          <p:cNvPicPr preferRelativeResize="0"/>
          <p:nvPr/>
        </p:nvPicPr>
        <p:blipFill rotWithShape="1">
          <a:blip r:embed="rId3">
            <a:alphaModFix amt="23000"/>
          </a:blip>
          <a:srcRect b="0" l="0" r="0" t="0"/>
          <a:stretch/>
        </p:blipFill>
        <p:spPr>
          <a:xfrm>
            <a:off x="0" y="9525"/>
            <a:ext cx="12192000" cy="6838950"/>
          </a:xfrm>
          <a:prstGeom prst="rect">
            <a:avLst/>
          </a:prstGeom>
          <a:noFill/>
          <a:ln>
            <a:noFill/>
          </a:ln>
        </p:spPr>
      </p:pic>
      <p:sp>
        <p:nvSpPr>
          <p:cNvPr id="359" name="Google Shape;359;p11"/>
          <p:cNvSpPr/>
          <p:nvPr/>
        </p:nvSpPr>
        <p:spPr>
          <a:xfrm>
            <a:off x="831136" y="1550722"/>
            <a:ext cx="1701801" cy="1514473"/>
          </a:xfrm>
          <a:prstGeom prst="donut">
            <a:avLst>
              <a:gd fmla="val 980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0" name="Google Shape;360;p11"/>
          <p:cNvSpPr/>
          <p:nvPr/>
        </p:nvSpPr>
        <p:spPr>
          <a:xfrm>
            <a:off x="3310098" y="4618425"/>
            <a:ext cx="1686542" cy="1511772"/>
          </a:xfrm>
          <a:prstGeom prst="donut">
            <a:avLst>
              <a:gd fmla="val 980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1" name="Google Shape;361;p11"/>
          <p:cNvSpPr/>
          <p:nvPr/>
        </p:nvSpPr>
        <p:spPr>
          <a:xfrm>
            <a:off x="6196339" y="2293257"/>
            <a:ext cx="1057892" cy="1021617"/>
          </a:xfrm>
          <a:prstGeom prst="donut">
            <a:avLst>
              <a:gd fmla="val 980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2" name="Google Shape;362;p11"/>
          <p:cNvSpPr/>
          <p:nvPr/>
        </p:nvSpPr>
        <p:spPr>
          <a:xfrm>
            <a:off x="8610600" y="2494189"/>
            <a:ext cx="3247572" cy="3091542"/>
          </a:xfrm>
          <a:prstGeom prst="donut">
            <a:avLst>
              <a:gd fmla="val 9805"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363" name="Google Shape;363;p11"/>
          <p:cNvSpPr txBox="1"/>
          <p:nvPr/>
        </p:nvSpPr>
        <p:spPr>
          <a:xfrm>
            <a:off x="4153160" y="512801"/>
            <a:ext cx="3885679"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ko-KR" sz="4800">
                <a:solidFill>
                  <a:schemeClr val="lt1"/>
                </a:solidFill>
                <a:latin typeface="Malgun Gothic"/>
                <a:ea typeface="Malgun Gothic"/>
                <a:cs typeface="Malgun Gothic"/>
                <a:sym typeface="Malgun Gothic"/>
              </a:rPr>
              <a:t>Data Mart</a:t>
            </a:r>
            <a:endParaRPr b="1" sz="4800">
              <a:solidFill>
                <a:schemeClr val="lt1"/>
              </a:solidFill>
              <a:latin typeface="Malgun Gothic"/>
              <a:ea typeface="Malgun Gothic"/>
              <a:cs typeface="Malgun Gothic"/>
              <a:sym typeface="Malgun Gothic"/>
            </a:endParaRPr>
          </a:p>
        </p:txBody>
      </p:sp>
      <p:cxnSp>
        <p:nvCxnSpPr>
          <p:cNvPr id="364" name="Google Shape;364;p11"/>
          <p:cNvCxnSpPr>
            <a:endCxn id="360" idx="1"/>
          </p:cNvCxnSpPr>
          <p:nvPr/>
        </p:nvCxnSpPr>
        <p:spPr>
          <a:xfrm>
            <a:off x="2063986" y="2954019"/>
            <a:ext cx="1493100" cy="1885800"/>
          </a:xfrm>
          <a:prstGeom prst="straightConnector1">
            <a:avLst/>
          </a:prstGeom>
          <a:noFill/>
          <a:ln cap="flat" cmpd="sng" w="9525">
            <a:solidFill>
              <a:schemeClr val="lt1"/>
            </a:solidFill>
            <a:prstDash val="dash"/>
            <a:round/>
            <a:headEnd len="sm" w="sm" type="none"/>
            <a:tailEnd len="sm" w="sm" type="none"/>
          </a:ln>
        </p:spPr>
      </p:cxnSp>
      <p:cxnSp>
        <p:nvCxnSpPr>
          <p:cNvPr id="365" name="Google Shape;365;p11"/>
          <p:cNvCxnSpPr>
            <a:stCxn id="366" idx="1"/>
            <a:endCxn id="360" idx="7"/>
          </p:cNvCxnSpPr>
          <p:nvPr/>
        </p:nvCxnSpPr>
        <p:spPr>
          <a:xfrm flipH="1">
            <a:off x="4749609" y="3065195"/>
            <a:ext cx="1594800" cy="1774500"/>
          </a:xfrm>
          <a:prstGeom prst="straightConnector1">
            <a:avLst/>
          </a:prstGeom>
          <a:noFill/>
          <a:ln cap="flat" cmpd="sng" w="9525">
            <a:solidFill>
              <a:schemeClr val="lt1"/>
            </a:solidFill>
            <a:prstDash val="dash"/>
            <a:round/>
            <a:headEnd len="sm" w="sm" type="none"/>
            <a:tailEnd len="sm" w="sm" type="none"/>
          </a:ln>
        </p:spPr>
      </p:cxnSp>
      <p:cxnSp>
        <p:nvCxnSpPr>
          <p:cNvPr id="367" name="Google Shape;367;p11"/>
          <p:cNvCxnSpPr>
            <a:stCxn id="366" idx="3"/>
            <a:endCxn id="362" idx="2"/>
          </p:cNvCxnSpPr>
          <p:nvPr/>
        </p:nvCxnSpPr>
        <p:spPr>
          <a:xfrm>
            <a:off x="7106156" y="3065195"/>
            <a:ext cx="1504500" cy="974700"/>
          </a:xfrm>
          <a:prstGeom prst="straightConnector1">
            <a:avLst/>
          </a:prstGeom>
          <a:noFill/>
          <a:ln cap="flat" cmpd="sng" w="9525">
            <a:solidFill>
              <a:schemeClr val="lt1"/>
            </a:solidFill>
            <a:prstDash val="dash"/>
            <a:round/>
            <a:headEnd len="sm" w="sm" type="none"/>
            <a:tailEnd len="sm" w="sm" type="none"/>
          </a:ln>
        </p:spPr>
      </p:cxnSp>
      <p:sp>
        <p:nvSpPr>
          <p:cNvPr id="368" name="Google Shape;368;p11"/>
          <p:cNvSpPr txBox="1"/>
          <p:nvPr/>
        </p:nvSpPr>
        <p:spPr>
          <a:xfrm>
            <a:off x="1140862" y="2415679"/>
            <a:ext cx="108234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chemeClr val="lt1"/>
                </a:solidFill>
                <a:latin typeface="Malgun Gothic"/>
                <a:ea typeface="Malgun Gothic"/>
                <a:cs typeface="Malgun Gothic"/>
                <a:sym typeface="Malgun Gothic"/>
              </a:rPr>
              <a:t>기본데이터</a:t>
            </a:r>
            <a:endParaRPr b="1" sz="1800">
              <a:solidFill>
                <a:schemeClr val="lt1"/>
              </a:solidFill>
              <a:latin typeface="Malgun Gothic"/>
              <a:ea typeface="Malgun Gothic"/>
              <a:cs typeface="Malgun Gothic"/>
              <a:sym typeface="Malgun Gothic"/>
            </a:endParaRPr>
          </a:p>
        </p:txBody>
      </p:sp>
      <p:sp>
        <p:nvSpPr>
          <p:cNvPr id="369" name="Google Shape;369;p11"/>
          <p:cNvSpPr txBox="1"/>
          <p:nvPr/>
        </p:nvSpPr>
        <p:spPr>
          <a:xfrm>
            <a:off x="3676106" y="5625790"/>
            <a:ext cx="95410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200">
                <a:solidFill>
                  <a:schemeClr val="lt1"/>
                </a:solidFill>
                <a:latin typeface="Malgun Gothic"/>
                <a:ea typeface="Malgun Gothic"/>
                <a:cs typeface="Malgun Gothic"/>
                <a:sym typeface="Malgun Gothic"/>
              </a:rPr>
              <a:t>파생데이터</a:t>
            </a:r>
            <a:endParaRPr b="1" sz="1600">
              <a:solidFill>
                <a:schemeClr val="lt1"/>
              </a:solidFill>
              <a:latin typeface="Malgun Gothic"/>
              <a:ea typeface="Malgun Gothic"/>
              <a:cs typeface="Malgun Gothic"/>
              <a:sym typeface="Malgun Gothic"/>
            </a:endParaRPr>
          </a:p>
        </p:txBody>
      </p:sp>
      <p:sp>
        <p:nvSpPr>
          <p:cNvPr id="366" name="Google Shape;366;p11"/>
          <p:cNvSpPr txBox="1"/>
          <p:nvPr/>
        </p:nvSpPr>
        <p:spPr>
          <a:xfrm>
            <a:off x="6344409" y="2949779"/>
            <a:ext cx="761747"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900">
                <a:solidFill>
                  <a:schemeClr val="lt1"/>
                </a:solidFill>
                <a:latin typeface="Malgun Gothic"/>
                <a:ea typeface="Malgun Gothic"/>
                <a:cs typeface="Malgun Gothic"/>
                <a:sym typeface="Malgun Gothic"/>
              </a:rPr>
              <a:t>외부데이터</a:t>
            </a:r>
            <a:endParaRPr b="1" sz="1050">
              <a:solidFill>
                <a:schemeClr val="lt1"/>
              </a:solidFill>
              <a:latin typeface="Malgun Gothic"/>
              <a:ea typeface="Malgun Gothic"/>
              <a:cs typeface="Malgun Gothic"/>
              <a:sym typeface="Malgun Gothic"/>
            </a:endParaRPr>
          </a:p>
        </p:txBody>
      </p:sp>
      <p:sp>
        <p:nvSpPr>
          <p:cNvPr id="370" name="Google Shape;370;p11"/>
          <p:cNvSpPr txBox="1"/>
          <p:nvPr/>
        </p:nvSpPr>
        <p:spPr>
          <a:xfrm>
            <a:off x="9432743" y="4618425"/>
            <a:ext cx="155683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chemeClr val="lt1"/>
                </a:solidFill>
                <a:latin typeface="Malgun Gothic"/>
                <a:ea typeface="Malgun Gothic"/>
                <a:cs typeface="Malgun Gothic"/>
                <a:sym typeface="Malgun Gothic"/>
              </a:rPr>
              <a:t>데이터 마트</a:t>
            </a:r>
            <a:endParaRPr b="1" sz="2800">
              <a:solidFill>
                <a:schemeClr val="lt1"/>
              </a:solidFill>
              <a:latin typeface="Malgun Gothic"/>
              <a:ea typeface="Malgun Gothic"/>
              <a:cs typeface="Malgun Gothic"/>
              <a:sym typeface="Malgun Gothic"/>
            </a:endParaRPr>
          </a:p>
        </p:txBody>
      </p:sp>
      <p:sp>
        <p:nvSpPr>
          <p:cNvPr id="371" name="Google Shape;371;p11"/>
          <p:cNvSpPr txBox="1"/>
          <p:nvPr/>
        </p:nvSpPr>
        <p:spPr>
          <a:xfrm>
            <a:off x="965968" y="3356148"/>
            <a:ext cx="1435008" cy="2272610"/>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제품기본</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원자재기본</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거래처기본</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영업수주기본</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생산LOT기본</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생산레시피기본</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자재발주</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자재납품기본</a:t>
            </a:r>
            <a:endParaRPr sz="1200">
              <a:solidFill>
                <a:schemeClr val="lt1"/>
              </a:solidFill>
              <a:latin typeface="Malgun Gothic"/>
              <a:ea typeface="Malgun Gothic"/>
              <a:cs typeface="Malgun Gothic"/>
              <a:sym typeface="Malgun Gothic"/>
            </a:endParaRPr>
          </a:p>
        </p:txBody>
      </p:sp>
      <p:sp>
        <p:nvSpPr>
          <p:cNvPr id="372" name="Google Shape;372;p11"/>
          <p:cNvSpPr txBox="1"/>
          <p:nvPr/>
        </p:nvSpPr>
        <p:spPr>
          <a:xfrm>
            <a:off x="3469762" y="3348080"/>
            <a:ext cx="1489510" cy="88761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수주분석</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중장기 수주예측</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제품별 레시피</a:t>
            </a:r>
            <a:endParaRPr sz="1200">
              <a:solidFill>
                <a:schemeClr val="lt1"/>
              </a:solidFill>
              <a:latin typeface="Malgun Gothic"/>
              <a:ea typeface="Malgun Gothic"/>
              <a:cs typeface="Malgun Gothic"/>
              <a:sym typeface="Malgun Gothic"/>
            </a:endParaRPr>
          </a:p>
        </p:txBody>
      </p:sp>
      <p:sp>
        <p:nvSpPr>
          <p:cNvPr id="373" name="Google Shape;373;p11"/>
          <p:cNvSpPr txBox="1"/>
          <p:nvPr/>
        </p:nvSpPr>
        <p:spPr>
          <a:xfrm>
            <a:off x="6139283" y="3437985"/>
            <a:ext cx="1489510" cy="1164614"/>
          </a:xfrm>
          <a:prstGeom prst="rect">
            <a:avLst/>
          </a:prstGeom>
          <a:noFill/>
          <a:ln>
            <a:noFill/>
          </a:ln>
        </p:spPr>
        <p:txBody>
          <a:bodyPr anchorCtr="0" anchor="t" bIns="45700" lIns="91425" spcFirstLastPara="1" rIns="91425" wrap="square" tIns="45700">
            <a:spAutoFit/>
          </a:bodyPr>
          <a:lstStyle/>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날씨데이터</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미분양 주택현황</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국내건설수주액</a:t>
            </a:r>
            <a:endParaRPr sz="1200">
              <a:solidFill>
                <a:schemeClr val="lt1"/>
              </a:solidFill>
              <a:latin typeface="Malgun Gothic"/>
              <a:ea typeface="Malgun Gothic"/>
              <a:cs typeface="Malgun Gothic"/>
              <a:sym typeface="Malgun Gothic"/>
            </a:endParaRPr>
          </a:p>
          <a:p>
            <a:pPr indent="-171450" lvl="0" marL="171450" marR="0" rtl="0" algn="l">
              <a:lnSpc>
                <a:spcPct val="150000"/>
              </a:lnSpc>
              <a:spcBef>
                <a:spcPts val="0"/>
              </a:spcBef>
              <a:spcAft>
                <a:spcPts val="0"/>
              </a:spcAft>
              <a:buClr>
                <a:schemeClr val="lt1"/>
              </a:buClr>
              <a:buSzPts val="1200"/>
              <a:buFont typeface="Arial"/>
              <a:buChar char="•"/>
            </a:pPr>
            <a:r>
              <a:rPr lang="ko-KR" sz="1200">
                <a:solidFill>
                  <a:schemeClr val="lt1"/>
                </a:solidFill>
                <a:latin typeface="Malgun Gothic"/>
                <a:ea typeface="Malgun Gothic"/>
                <a:cs typeface="Malgun Gothic"/>
                <a:sym typeface="Malgun Gothic"/>
              </a:rPr>
              <a:t>국내기성액</a:t>
            </a:r>
            <a:endParaRPr sz="1200">
              <a:solidFill>
                <a:schemeClr val="lt1"/>
              </a:solidFill>
              <a:latin typeface="Malgun Gothic"/>
              <a:ea typeface="Malgun Gothic"/>
              <a:cs typeface="Malgun Gothic"/>
              <a:sym typeface="Malgun Gothic"/>
            </a:endParaRPr>
          </a:p>
        </p:txBody>
      </p:sp>
      <p:pic>
        <p:nvPicPr>
          <p:cNvPr descr="단일 톱니바퀴" id="374" name="Google Shape;374;p11"/>
          <p:cNvPicPr preferRelativeResize="0"/>
          <p:nvPr/>
        </p:nvPicPr>
        <p:blipFill rotWithShape="1">
          <a:blip r:embed="rId4">
            <a:alphaModFix/>
          </a:blip>
          <a:srcRect b="0" l="0" r="0" t="0"/>
          <a:stretch/>
        </p:blipFill>
        <p:spPr>
          <a:xfrm>
            <a:off x="1300225" y="1748894"/>
            <a:ext cx="763621" cy="763621"/>
          </a:xfrm>
          <a:prstGeom prst="rect">
            <a:avLst/>
          </a:prstGeom>
          <a:noFill/>
          <a:ln>
            <a:noFill/>
          </a:ln>
        </p:spPr>
      </p:pic>
      <p:pic>
        <p:nvPicPr>
          <p:cNvPr descr="계층 구조형" id="375" name="Google Shape;375;p11"/>
          <p:cNvPicPr preferRelativeResize="0"/>
          <p:nvPr/>
        </p:nvPicPr>
        <p:blipFill rotWithShape="1">
          <a:blip r:embed="rId5">
            <a:alphaModFix/>
          </a:blip>
          <a:srcRect b="0" l="0" r="0" t="0"/>
          <a:stretch/>
        </p:blipFill>
        <p:spPr>
          <a:xfrm>
            <a:off x="3785030" y="4849471"/>
            <a:ext cx="736260" cy="736260"/>
          </a:xfrm>
          <a:prstGeom prst="rect">
            <a:avLst/>
          </a:prstGeom>
          <a:noFill/>
          <a:ln>
            <a:noFill/>
          </a:ln>
        </p:spPr>
      </p:pic>
      <p:pic>
        <p:nvPicPr>
          <p:cNvPr descr="일" id="376" name="Google Shape;376;p11"/>
          <p:cNvPicPr preferRelativeResize="0"/>
          <p:nvPr/>
        </p:nvPicPr>
        <p:blipFill rotWithShape="1">
          <a:blip r:embed="rId6">
            <a:alphaModFix/>
          </a:blip>
          <a:srcRect b="0" l="0" r="0" t="0"/>
          <a:stretch/>
        </p:blipFill>
        <p:spPr>
          <a:xfrm>
            <a:off x="6452344" y="2415679"/>
            <a:ext cx="545879" cy="545879"/>
          </a:xfrm>
          <a:prstGeom prst="rect">
            <a:avLst/>
          </a:prstGeom>
          <a:noFill/>
          <a:ln>
            <a:noFill/>
          </a:ln>
        </p:spPr>
      </p:pic>
      <p:pic>
        <p:nvPicPr>
          <p:cNvPr descr="데이터베이스" id="377" name="Google Shape;377;p11"/>
          <p:cNvPicPr preferRelativeResize="0"/>
          <p:nvPr/>
        </p:nvPicPr>
        <p:blipFill rotWithShape="1">
          <a:blip r:embed="rId7">
            <a:alphaModFix/>
          </a:blip>
          <a:srcRect b="0" l="0" r="0" t="0"/>
          <a:stretch/>
        </p:blipFill>
        <p:spPr>
          <a:xfrm>
            <a:off x="9323651" y="2954102"/>
            <a:ext cx="1775019" cy="1775019"/>
          </a:xfrm>
          <a:prstGeom prst="rect">
            <a:avLst/>
          </a:prstGeom>
          <a:noFill/>
          <a:ln>
            <a:noFill/>
          </a:ln>
        </p:spPr>
      </p:pic>
      <p:graphicFrame>
        <p:nvGraphicFramePr>
          <p:cNvPr id="378" name="Google Shape;378;p11"/>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379" name="Google Shape;379;p11"/>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ko-KR" sz="1200">
                <a:solidFill>
                  <a:srgbClr val="888888"/>
                </a:solidFill>
                <a:latin typeface="Malgun Gothic"/>
                <a:ea typeface="Malgun Gothic"/>
                <a:cs typeface="Malgun Gothic"/>
                <a:sym typeface="Malgun Gothic"/>
              </a:rPr>
              <a:t>Future_Cast  -</a:t>
            </a:r>
            <a:fld id="{00000000-1234-1234-1234-123412341234}" type="slidenum">
              <a:rPr lang="ko-KR" sz="1200">
                <a:solidFill>
                  <a:srgbClr val="888888"/>
                </a:solidFill>
                <a:latin typeface="Malgun Gothic"/>
                <a:ea typeface="Malgun Gothic"/>
                <a:cs typeface="Malgun Gothic"/>
                <a:sym typeface="Malgun Gothic"/>
              </a:rPr>
              <a:t>‹#›</a:t>
            </a:fld>
            <a:r>
              <a:rPr lang="ko-KR" sz="1200">
                <a:solidFill>
                  <a:srgbClr val="888888"/>
                </a:solidFill>
                <a:latin typeface="Malgun Gothic"/>
                <a:ea typeface="Malgun Gothic"/>
                <a:cs typeface="Malgun Gothic"/>
                <a:sym typeface="Malgun Gothic"/>
              </a:rPr>
              <a:t>-</a:t>
            </a:r>
            <a:endParaRPr sz="1200">
              <a:solidFill>
                <a:srgbClr val="888888"/>
              </a:solidFill>
              <a:latin typeface="Malgun Gothic"/>
              <a:ea typeface="Malgun Gothic"/>
              <a:cs typeface="Malgun Gothic"/>
              <a:sym typeface="Malgun Gothic"/>
            </a:endParaRPr>
          </a:p>
        </p:txBody>
      </p:sp>
      <p:sp>
        <p:nvSpPr>
          <p:cNvPr id="380" name="Google Shape;380;p11"/>
          <p:cNvSpPr txBox="1"/>
          <p:nvPr/>
        </p:nvSpPr>
        <p:spPr>
          <a:xfrm>
            <a:off x="80250" y="6337333"/>
            <a:ext cx="3595856" cy="333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200">
                <a:solidFill>
                  <a:srgbClr val="595959"/>
                </a:solidFill>
                <a:latin typeface="Malgun Gothic"/>
                <a:ea typeface="Malgun Gothic"/>
                <a:cs typeface="Malgun Gothic"/>
                <a:sym typeface="Malgun Gothic"/>
              </a:rPr>
              <a:t>* Lot :  1회에 생산되는 특정 수의 제품 단위를 뜻</a:t>
            </a:r>
            <a:endParaRPr sz="1200">
              <a:solidFill>
                <a:srgbClr val="595959"/>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12"/>
          <p:cNvSpPr/>
          <p:nvPr/>
        </p:nvSpPr>
        <p:spPr>
          <a:xfrm>
            <a:off x="6281104" y="1783469"/>
            <a:ext cx="4374042" cy="3522682"/>
          </a:xfrm>
          <a:prstGeom prst="rect">
            <a:avLst/>
          </a:prstGeom>
          <a:noFill/>
          <a:ln cap="flat" cmpd="sng" w="381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6" name="Google Shape;386;p12"/>
          <p:cNvSpPr/>
          <p:nvPr/>
        </p:nvSpPr>
        <p:spPr>
          <a:xfrm>
            <a:off x="1519822" y="1783469"/>
            <a:ext cx="4374042" cy="3522682"/>
          </a:xfrm>
          <a:prstGeom prst="rect">
            <a:avLst/>
          </a:prstGeom>
          <a:noFill/>
          <a:ln cap="flat" cmpd="sng" w="381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7" name="Google Shape;387;p12"/>
          <p:cNvSpPr/>
          <p:nvPr/>
        </p:nvSpPr>
        <p:spPr>
          <a:xfrm>
            <a:off x="2020464" y="1385479"/>
            <a:ext cx="3372758" cy="795982"/>
          </a:xfrm>
          <a:prstGeom prst="roundRect">
            <a:avLst>
              <a:gd fmla="val 16667" name="adj"/>
            </a:avLst>
          </a:prstGeom>
          <a:solidFill>
            <a:srgbClr val="D8D8D8"/>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88" name="Google Shape;388;p12"/>
          <p:cNvSpPr txBox="1"/>
          <p:nvPr/>
        </p:nvSpPr>
        <p:spPr>
          <a:xfrm>
            <a:off x="2696865" y="1552637"/>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595959"/>
                </a:solidFill>
                <a:latin typeface="Malgun Gothic"/>
                <a:ea typeface="Malgun Gothic"/>
                <a:cs typeface="Malgun Gothic"/>
                <a:sym typeface="Malgun Gothic"/>
              </a:rPr>
              <a:t>수요예측모델</a:t>
            </a:r>
            <a:endParaRPr/>
          </a:p>
        </p:txBody>
      </p:sp>
      <p:sp>
        <p:nvSpPr>
          <p:cNvPr id="389" name="Google Shape;389;p12"/>
          <p:cNvSpPr/>
          <p:nvPr/>
        </p:nvSpPr>
        <p:spPr>
          <a:xfrm>
            <a:off x="6802662" y="1385479"/>
            <a:ext cx="3372758" cy="795982"/>
          </a:xfrm>
          <a:prstGeom prst="roundRect">
            <a:avLst>
              <a:gd fmla="val 16667" name="adj"/>
            </a:avLst>
          </a:prstGeom>
          <a:solidFill>
            <a:srgbClr val="BFBFBF"/>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90" name="Google Shape;390;p12"/>
          <p:cNvSpPr txBox="1"/>
          <p:nvPr/>
        </p:nvSpPr>
        <p:spPr>
          <a:xfrm>
            <a:off x="7412285" y="1552637"/>
            <a:ext cx="25427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595959"/>
                </a:solidFill>
                <a:latin typeface="Malgun Gothic"/>
                <a:ea typeface="Malgun Gothic"/>
                <a:cs typeface="Malgun Gothic"/>
                <a:sym typeface="Malgun Gothic"/>
              </a:rPr>
              <a:t>생산계획모델</a:t>
            </a:r>
            <a:endParaRPr/>
          </a:p>
        </p:txBody>
      </p:sp>
      <p:sp>
        <p:nvSpPr>
          <p:cNvPr id="391" name="Google Shape;391;p12"/>
          <p:cNvSpPr txBox="1"/>
          <p:nvPr/>
        </p:nvSpPr>
        <p:spPr>
          <a:xfrm>
            <a:off x="2052902" y="3038431"/>
            <a:ext cx="37667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3F3F3F"/>
                </a:solidFill>
                <a:latin typeface="Malgun Gothic"/>
                <a:ea typeface="Malgun Gothic"/>
                <a:cs typeface="Malgun Gothic"/>
                <a:sym typeface="Malgun Gothic"/>
              </a:rPr>
              <a:t>시계열모델</a:t>
            </a:r>
            <a:r>
              <a:rPr b="1" lang="ko-KR" sz="1400">
                <a:solidFill>
                  <a:srgbClr val="595959"/>
                </a:solidFill>
                <a:latin typeface="Malgun Gothic"/>
                <a:ea typeface="Malgun Gothic"/>
                <a:cs typeface="Malgun Gothic"/>
                <a:sym typeface="Malgun Gothic"/>
              </a:rPr>
              <a:t>을 통한 </a:t>
            </a:r>
            <a:r>
              <a:rPr b="1" lang="ko-KR" sz="1400">
                <a:solidFill>
                  <a:srgbClr val="2F5496"/>
                </a:solidFill>
                <a:latin typeface="Malgun Gothic"/>
                <a:ea typeface="Malgun Gothic"/>
                <a:cs typeface="Malgun Gothic"/>
                <a:sym typeface="Malgun Gothic"/>
              </a:rPr>
              <a:t>6개월 </a:t>
            </a:r>
            <a:r>
              <a:rPr b="1" lang="ko-KR" sz="1400">
                <a:solidFill>
                  <a:srgbClr val="595959"/>
                </a:solidFill>
                <a:latin typeface="Malgun Gothic"/>
                <a:ea typeface="Malgun Gothic"/>
                <a:cs typeface="Malgun Gothic"/>
                <a:sym typeface="Malgun Gothic"/>
              </a:rPr>
              <a:t>수요량 예측</a:t>
            </a:r>
            <a:endParaRPr/>
          </a:p>
        </p:txBody>
      </p:sp>
      <p:sp>
        <p:nvSpPr>
          <p:cNvPr id="392" name="Google Shape;392;p12"/>
          <p:cNvSpPr txBox="1"/>
          <p:nvPr/>
        </p:nvSpPr>
        <p:spPr>
          <a:xfrm>
            <a:off x="6873827" y="3024102"/>
            <a:ext cx="323042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3F3F3F"/>
                </a:solidFill>
                <a:latin typeface="Malgun Gothic"/>
                <a:ea typeface="Malgun Gothic"/>
                <a:cs typeface="Malgun Gothic"/>
                <a:sym typeface="Malgun Gothic"/>
              </a:rPr>
              <a:t>회귀모델</a:t>
            </a:r>
            <a:r>
              <a:rPr b="1" lang="ko-KR" sz="1400">
                <a:solidFill>
                  <a:srgbClr val="595959"/>
                </a:solidFill>
                <a:latin typeface="Malgun Gothic"/>
                <a:ea typeface="Malgun Gothic"/>
                <a:cs typeface="Malgun Gothic"/>
                <a:sym typeface="Malgun Gothic"/>
              </a:rPr>
              <a:t>을 통한 </a:t>
            </a:r>
            <a:r>
              <a:rPr b="1" lang="ko-KR" sz="1400">
                <a:solidFill>
                  <a:srgbClr val="2F5496"/>
                </a:solidFill>
                <a:latin typeface="Malgun Gothic"/>
                <a:ea typeface="Malgun Gothic"/>
                <a:cs typeface="Malgun Gothic"/>
                <a:sym typeface="Malgun Gothic"/>
              </a:rPr>
              <a:t>3개월 </a:t>
            </a:r>
            <a:r>
              <a:rPr b="1" lang="ko-KR" sz="1400">
                <a:solidFill>
                  <a:srgbClr val="595959"/>
                </a:solidFill>
                <a:latin typeface="Malgun Gothic"/>
                <a:ea typeface="Malgun Gothic"/>
                <a:cs typeface="Malgun Gothic"/>
                <a:sym typeface="Malgun Gothic"/>
              </a:rPr>
              <a:t>생산량 예측</a:t>
            </a:r>
            <a:endParaRPr/>
          </a:p>
        </p:txBody>
      </p:sp>
      <p:sp>
        <p:nvSpPr>
          <p:cNvPr id="393" name="Google Shape;393;p12"/>
          <p:cNvSpPr txBox="1"/>
          <p:nvPr/>
        </p:nvSpPr>
        <p:spPr>
          <a:xfrm>
            <a:off x="2696865" y="3576251"/>
            <a:ext cx="2502553" cy="69705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400">
                <a:solidFill>
                  <a:srgbClr val="595959"/>
                </a:solidFill>
                <a:latin typeface="Malgun Gothic"/>
                <a:ea typeface="Malgun Gothic"/>
                <a:cs typeface="Malgun Gothic"/>
                <a:sym typeface="Malgun Gothic"/>
              </a:rPr>
              <a:t>중장기 수요예측을 통한 설비투자 의사결정 지원</a:t>
            </a:r>
            <a:endParaRPr/>
          </a:p>
        </p:txBody>
      </p:sp>
      <p:sp>
        <p:nvSpPr>
          <p:cNvPr id="394" name="Google Shape;394;p12"/>
          <p:cNvSpPr txBox="1"/>
          <p:nvPr/>
        </p:nvSpPr>
        <p:spPr>
          <a:xfrm>
            <a:off x="7238251" y="3518601"/>
            <a:ext cx="2744698" cy="69705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400">
                <a:solidFill>
                  <a:srgbClr val="595959"/>
                </a:solidFill>
                <a:latin typeface="Malgun Gothic"/>
                <a:ea typeface="Malgun Gothic"/>
                <a:cs typeface="Malgun Gothic"/>
                <a:sym typeface="Malgun Gothic"/>
              </a:rPr>
              <a:t>AI를 활용한 예측을 통한 정확도 높은 생산 및 판매계획 지원</a:t>
            </a:r>
            <a:endParaRPr/>
          </a:p>
        </p:txBody>
      </p:sp>
      <p:sp>
        <p:nvSpPr>
          <p:cNvPr id="395" name="Google Shape;395;p12"/>
          <p:cNvSpPr/>
          <p:nvPr/>
        </p:nvSpPr>
        <p:spPr>
          <a:xfrm rot="-5400000">
            <a:off x="2402886" y="3659636"/>
            <a:ext cx="293062" cy="294896"/>
          </a:xfrm>
          <a:prstGeom prst="downArrow">
            <a:avLst>
              <a:gd fmla="val 50000" name="adj1"/>
              <a:gd fmla="val 50000" name="adj2"/>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algun Gothic"/>
              <a:ea typeface="Malgun Gothic"/>
              <a:cs typeface="Malgun Gothic"/>
              <a:sym typeface="Malgun Gothic"/>
            </a:endParaRPr>
          </a:p>
        </p:txBody>
      </p:sp>
      <p:sp>
        <p:nvSpPr>
          <p:cNvPr id="396" name="Google Shape;396;p12"/>
          <p:cNvSpPr/>
          <p:nvPr/>
        </p:nvSpPr>
        <p:spPr>
          <a:xfrm rot="-5400000">
            <a:off x="7000840" y="3601985"/>
            <a:ext cx="293062" cy="294896"/>
          </a:xfrm>
          <a:prstGeom prst="downArrow">
            <a:avLst>
              <a:gd fmla="val 50000" name="adj1"/>
              <a:gd fmla="val 50000" name="adj2"/>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Malgun Gothic"/>
              <a:ea typeface="Malgun Gothic"/>
              <a:cs typeface="Malgun Gothic"/>
              <a:sym typeface="Malgun Gothic"/>
            </a:endParaRPr>
          </a:p>
        </p:txBody>
      </p:sp>
      <p:graphicFrame>
        <p:nvGraphicFramePr>
          <p:cNvPr id="397" name="Google Shape;397;p12"/>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398" name="Google Shape;398;p12"/>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ko-KR" sz="1200">
                <a:solidFill>
                  <a:srgbClr val="888888"/>
                </a:solidFill>
                <a:latin typeface="Malgun Gothic"/>
                <a:ea typeface="Malgun Gothic"/>
                <a:cs typeface="Malgun Gothic"/>
                <a:sym typeface="Malgun Gothic"/>
              </a:rPr>
              <a:t>Future_Cast  -</a:t>
            </a:r>
            <a:fld id="{00000000-1234-1234-1234-123412341234}" type="slidenum">
              <a:rPr lang="ko-KR" sz="1200">
                <a:solidFill>
                  <a:srgbClr val="888888"/>
                </a:solidFill>
                <a:latin typeface="Malgun Gothic"/>
                <a:ea typeface="Malgun Gothic"/>
                <a:cs typeface="Malgun Gothic"/>
                <a:sym typeface="Malgun Gothic"/>
              </a:rPr>
              <a:t>‹#›</a:t>
            </a:fld>
            <a:r>
              <a:rPr lang="ko-KR" sz="1200">
                <a:solidFill>
                  <a:srgbClr val="888888"/>
                </a:solidFill>
                <a:latin typeface="Malgun Gothic"/>
                <a:ea typeface="Malgun Gothic"/>
                <a:cs typeface="Malgun Gothic"/>
                <a:sym typeface="Malgun Gothic"/>
              </a:rPr>
              <a:t>-</a:t>
            </a:r>
            <a:endParaRPr sz="1200">
              <a:solidFill>
                <a:srgbClr val="888888"/>
              </a:solidFill>
              <a:latin typeface="Malgun Gothic"/>
              <a:ea typeface="Malgun Gothic"/>
              <a:cs typeface="Malgun Gothic"/>
              <a:sym typeface="Malgun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 name="Shape 402"/>
        <p:cNvGrpSpPr/>
        <p:nvPr/>
      </p:nvGrpSpPr>
      <p:grpSpPr>
        <a:xfrm>
          <a:off x="0" y="0"/>
          <a:ext cx="0" cy="0"/>
          <a:chOff x="0" y="0"/>
          <a:chExt cx="0" cy="0"/>
        </a:xfrm>
      </p:grpSpPr>
      <p:pic>
        <p:nvPicPr>
          <p:cNvPr id="403" name="Google Shape;403;p13"/>
          <p:cNvPicPr preferRelativeResize="0"/>
          <p:nvPr/>
        </p:nvPicPr>
        <p:blipFill rotWithShape="1">
          <a:blip r:embed="rId3">
            <a:alphaModFix/>
          </a:blip>
          <a:srcRect b="0" l="0" r="0" t="0"/>
          <a:stretch/>
        </p:blipFill>
        <p:spPr>
          <a:xfrm>
            <a:off x="7699374" y="2782221"/>
            <a:ext cx="3441732" cy="3441732"/>
          </a:xfrm>
          <a:prstGeom prst="rect">
            <a:avLst/>
          </a:prstGeom>
          <a:noFill/>
          <a:ln>
            <a:noFill/>
          </a:ln>
        </p:spPr>
      </p:pic>
      <p:sp>
        <p:nvSpPr>
          <p:cNvPr id="404" name="Google Shape;404;p13"/>
          <p:cNvSpPr/>
          <p:nvPr/>
        </p:nvSpPr>
        <p:spPr>
          <a:xfrm>
            <a:off x="1177018" y="1794757"/>
            <a:ext cx="3372758" cy="795982"/>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5" name="Google Shape;405;p13"/>
          <p:cNvSpPr txBox="1"/>
          <p:nvPr/>
        </p:nvSpPr>
        <p:spPr>
          <a:xfrm>
            <a:off x="1968955" y="1961915"/>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데이터 마트</a:t>
            </a:r>
            <a:endParaRPr/>
          </a:p>
        </p:txBody>
      </p:sp>
      <p:sp>
        <p:nvSpPr>
          <p:cNvPr id="406" name="Google Shape;406;p13"/>
          <p:cNvSpPr/>
          <p:nvPr/>
        </p:nvSpPr>
        <p:spPr>
          <a:xfrm>
            <a:off x="7699374" y="1794757"/>
            <a:ext cx="3372758" cy="795982"/>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07" name="Google Shape;407;p13"/>
          <p:cNvSpPr txBox="1"/>
          <p:nvPr/>
        </p:nvSpPr>
        <p:spPr>
          <a:xfrm>
            <a:off x="8245475" y="1961915"/>
            <a:ext cx="25427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분석용 데이터셋</a:t>
            </a:r>
            <a:endParaRPr/>
          </a:p>
        </p:txBody>
      </p:sp>
      <p:sp>
        <p:nvSpPr>
          <p:cNvPr id="408" name="Google Shape;408;p13"/>
          <p:cNvSpPr txBox="1"/>
          <p:nvPr/>
        </p:nvSpPr>
        <p:spPr>
          <a:xfrm>
            <a:off x="8718548" y="3159351"/>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3F3F3F"/>
                </a:solidFill>
                <a:latin typeface="Malgun Gothic"/>
                <a:ea typeface="Malgun Gothic"/>
                <a:cs typeface="Malgun Gothic"/>
                <a:sym typeface="Malgun Gothic"/>
              </a:rPr>
              <a:t>납기일자</a:t>
            </a:r>
            <a:endParaRPr/>
          </a:p>
        </p:txBody>
      </p:sp>
      <p:sp>
        <p:nvSpPr>
          <p:cNvPr id="409" name="Google Shape;409;p13"/>
          <p:cNvSpPr/>
          <p:nvPr/>
        </p:nvSpPr>
        <p:spPr>
          <a:xfrm>
            <a:off x="5305425" y="3985508"/>
            <a:ext cx="1346200" cy="1104900"/>
          </a:xfrm>
          <a:prstGeom prst="rightArrow">
            <a:avLst>
              <a:gd fmla="val 50000" name="adj1"/>
              <a:gd fmla="val 50000" name="adj2"/>
            </a:avLst>
          </a:prstGeom>
          <a:gradFill>
            <a:gsLst>
              <a:gs pos="0">
                <a:schemeClr val="dk1"/>
              </a:gs>
              <a:gs pos="68000">
                <a:srgbClr val="CACACA"/>
              </a:gs>
              <a:gs pos="100000">
                <a:schemeClr val="lt1"/>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0" name="Google Shape;410;p13"/>
          <p:cNvSpPr/>
          <p:nvPr/>
        </p:nvSpPr>
        <p:spPr>
          <a:xfrm>
            <a:off x="8775222" y="4138057"/>
            <a:ext cx="1298169" cy="2395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1" name="Google Shape;411;p13"/>
          <p:cNvSpPr/>
          <p:nvPr/>
        </p:nvSpPr>
        <p:spPr>
          <a:xfrm>
            <a:off x="8812411" y="2987984"/>
            <a:ext cx="1298169" cy="2395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2" name="Google Shape;412;p13"/>
          <p:cNvSpPr/>
          <p:nvPr/>
        </p:nvSpPr>
        <p:spPr>
          <a:xfrm>
            <a:off x="8867748" y="5182775"/>
            <a:ext cx="1298169" cy="23959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13" name="Google Shape;413;p13"/>
          <p:cNvSpPr txBox="1"/>
          <p:nvPr/>
        </p:nvSpPr>
        <p:spPr>
          <a:xfrm>
            <a:off x="8867748" y="5379618"/>
            <a:ext cx="14841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3F3F3F"/>
                </a:solidFill>
                <a:latin typeface="Malgun Gothic"/>
                <a:ea typeface="Malgun Gothic"/>
                <a:cs typeface="Malgun Gothic"/>
                <a:sym typeface="Malgun Gothic"/>
              </a:rPr>
              <a:t>제품명</a:t>
            </a:r>
            <a:endParaRPr/>
          </a:p>
        </p:txBody>
      </p:sp>
      <p:sp>
        <p:nvSpPr>
          <p:cNvPr id="414" name="Google Shape;414;p13"/>
          <p:cNvSpPr txBox="1"/>
          <p:nvPr/>
        </p:nvSpPr>
        <p:spPr>
          <a:xfrm>
            <a:off x="8519896" y="4181115"/>
            <a:ext cx="180068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ko-KR" sz="2400">
                <a:solidFill>
                  <a:srgbClr val="3F3F3F"/>
                </a:solidFill>
                <a:latin typeface="Malgun Gothic"/>
                <a:ea typeface="Malgun Gothic"/>
                <a:cs typeface="Malgun Gothic"/>
                <a:sym typeface="Malgun Gothic"/>
              </a:rPr>
              <a:t>판매중량</a:t>
            </a:r>
            <a:endParaRPr b="1" sz="2400">
              <a:solidFill>
                <a:srgbClr val="3F3F3F"/>
              </a:solidFill>
              <a:latin typeface="Malgun Gothic"/>
              <a:ea typeface="Malgun Gothic"/>
              <a:cs typeface="Malgun Gothic"/>
              <a:sym typeface="Malgun Gothic"/>
            </a:endParaRPr>
          </a:p>
          <a:p>
            <a:pPr indent="0" lvl="0" marL="0" marR="0" rtl="0" algn="ctr">
              <a:spcBef>
                <a:spcPts val="0"/>
              </a:spcBef>
              <a:spcAft>
                <a:spcPts val="0"/>
              </a:spcAft>
              <a:buNone/>
            </a:pPr>
            <a:r>
              <a:rPr lang="ko-KR" sz="1200">
                <a:solidFill>
                  <a:srgbClr val="3F3F3F"/>
                </a:solidFill>
                <a:latin typeface="Malgun Gothic"/>
                <a:ea typeface="Malgun Gothic"/>
                <a:cs typeface="Malgun Gothic"/>
                <a:sym typeface="Malgun Gothic"/>
              </a:rPr>
              <a:t>(일별 합계, target)</a:t>
            </a:r>
            <a:endParaRPr sz="1600">
              <a:solidFill>
                <a:srgbClr val="3F3F3F"/>
              </a:solidFill>
              <a:latin typeface="Malgun Gothic"/>
              <a:ea typeface="Malgun Gothic"/>
              <a:cs typeface="Malgun Gothic"/>
              <a:sym typeface="Malgun Gothic"/>
            </a:endParaRPr>
          </a:p>
        </p:txBody>
      </p:sp>
      <p:graphicFrame>
        <p:nvGraphicFramePr>
          <p:cNvPr id="415" name="Google Shape;415;p13"/>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416" name="Google Shape;41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417" name="Google Shape;417;p13"/>
          <p:cNvSpPr txBox="1"/>
          <p:nvPr/>
        </p:nvSpPr>
        <p:spPr>
          <a:xfrm>
            <a:off x="596629" y="491409"/>
            <a:ext cx="20313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수요예측모델</a:t>
            </a:r>
            <a:endParaRPr b="1" sz="4000">
              <a:solidFill>
                <a:srgbClr val="262626"/>
              </a:solidFill>
              <a:latin typeface="Malgun Gothic"/>
              <a:ea typeface="Malgun Gothic"/>
              <a:cs typeface="Malgun Gothic"/>
              <a:sym typeface="Malgun Gothic"/>
            </a:endParaRPr>
          </a:p>
        </p:txBody>
      </p:sp>
      <p:pic>
        <p:nvPicPr>
          <p:cNvPr descr="데이터베이스" id="418" name="Google Shape;418;p13"/>
          <p:cNvPicPr preferRelativeResize="0"/>
          <p:nvPr/>
        </p:nvPicPr>
        <p:blipFill rotWithShape="1">
          <a:blip r:embed="rId4">
            <a:alphaModFix/>
          </a:blip>
          <a:srcRect b="0" l="0" r="0" t="0"/>
          <a:stretch/>
        </p:blipFill>
        <p:spPr>
          <a:xfrm>
            <a:off x="523210" y="2322977"/>
            <a:ext cx="4535023" cy="4535023"/>
          </a:xfrm>
          <a:prstGeom prst="rect">
            <a:avLst/>
          </a:prstGeom>
          <a:noFill/>
          <a:ln>
            <a:noFill/>
          </a:ln>
        </p:spPr>
      </p:pic>
      <p:sp>
        <p:nvSpPr>
          <p:cNvPr id="419" name="Google Shape;419;p13"/>
          <p:cNvSpPr txBox="1"/>
          <p:nvPr/>
        </p:nvSpPr>
        <p:spPr>
          <a:xfrm>
            <a:off x="2188026" y="3846172"/>
            <a:ext cx="140654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납기일자</a:t>
            </a:r>
            <a:endParaRPr/>
          </a:p>
        </p:txBody>
      </p:sp>
      <p:sp>
        <p:nvSpPr>
          <p:cNvPr id="420" name="Google Shape;420;p13"/>
          <p:cNvSpPr txBox="1"/>
          <p:nvPr/>
        </p:nvSpPr>
        <p:spPr>
          <a:xfrm>
            <a:off x="2160121" y="4804893"/>
            <a:ext cx="140654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판매중량</a:t>
            </a:r>
            <a:endParaRPr/>
          </a:p>
        </p:txBody>
      </p:sp>
      <p:sp>
        <p:nvSpPr>
          <p:cNvPr id="421" name="Google Shape;421;p13"/>
          <p:cNvSpPr txBox="1"/>
          <p:nvPr/>
        </p:nvSpPr>
        <p:spPr>
          <a:xfrm>
            <a:off x="2275328" y="5686679"/>
            <a:ext cx="117613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제품명</a:t>
            </a:r>
            <a:endParaRPr/>
          </a:p>
        </p:txBody>
      </p:sp>
      <p:pic>
        <p:nvPicPr>
          <p:cNvPr id="422" name="Google Shape;422;p13"/>
          <p:cNvPicPr preferRelativeResize="0"/>
          <p:nvPr/>
        </p:nvPicPr>
        <p:blipFill rotWithShape="1">
          <a:blip r:embed="rId5">
            <a:alphaModFix/>
          </a:blip>
          <a:srcRect b="0" l="0" r="0" t="0"/>
          <a:stretch/>
        </p:blipFill>
        <p:spPr>
          <a:xfrm>
            <a:off x="1037863" y="2946972"/>
            <a:ext cx="3881664" cy="3201372"/>
          </a:xfrm>
          <a:prstGeom prst="rect">
            <a:avLst/>
          </a:prstGeom>
          <a:noFill/>
          <a:ln cap="flat" cmpd="sng" w="31750">
            <a:solidFill>
              <a:schemeClr val="dk1"/>
            </a:solidFill>
            <a:prstDash val="solid"/>
            <a:round/>
            <a:headEnd len="sm" w="sm" type="none"/>
            <a:tailEnd len="sm" w="sm" type="none"/>
          </a:ln>
        </p:spPr>
      </p:pic>
      <p:pic>
        <p:nvPicPr>
          <p:cNvPr id="423" name="Google Shape;423;p13"/>
          <p:cNvPicPr preferRelativeResize="0"/>
          <p:nvPr/>
        </p:nvPicPr>
        <p:blipFill rotWithShape="1">
          <a:blip r:embed="rId6">
            <a:alphaModFix/>
          </a:blip>
          <a:srcRect b="0" l="0" r="0" t="0"/>
          <a:stretch/>
        </p:blipFill>
        <p:spPr>
          <a:xfrm>
            <a:off x="7111662" y="3910147"/>
            <a:ext cx="4199448" cy="1206430"/>
          </a:xfrm>
          <a:prstGeom prst="rect">
            <a:avLst/>
          </a:prstGeom>
          <a:noFill/>
          <a:ln cap="flat" cmpd="sng" w="254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500"/>
                                        <p:tgtEl>
                                          <p:spTgt spid="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5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4"/>
          <p:cNvSpPr/>
          <p:nvPr/>
        </p:nvSpPr>
        <p:spPr>
          <a:xfrm>
            <a:off x="693378" y="1885948"/>
            <a:ext cx="3372758" cy="795982"/>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29" name="Google Shape;429;p14"/>
          <p:cNvSpPr txBox="1"/>
          <p:nvPr/>
        </p:nvSpPr>
        <p:spPr>
          <a:xfrm>
            <a:off x="1231315" y="2038552"/>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      RNN</a:t>
            </a:r>
            <a:endParaRPr b="1" sz="2400">
              <a:solidFill>
                <a:schemeClr val="dk1"/>
              </a:solidFill>
              <a:latin typeface="Malgun Gothic"/>
              <a:ea typeface="Malgun Gothic"/>
              <a:cs typeface="Malgun Gothic"/>
              <a:sym typeface="Malgun Gothic"/>
            </a:endParaRPr>
          </a:p>
        </p:txBody>
      </p:sp>
      <p:sp>
        <p:nvSpPr>
          <p:cNvPr id="430" name="Google Shape;430;p14"/>
          <p:cNvSpPr/>
          <p:nvPr/>
        </p:nvSpPr>
        <p:spPr>
          <a:xfrm>
            <a:off x="693380" y="2849089"/>
            <a:ext cx="3372758" cy="14478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1" name="Google Shape;431;p14"/>
          <p:cNvSpPr txBox="1"/>
          <p:nvPr/>
        </p:nvSpPr>
        <p:spPr>
          <a:xfrm>
            <a:off x="1300638" y="3590067"/>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MAPE : 56</a:t>
            </a:r>
            <a:endParaRPr b="1" sz="2400">
              <a:solidFill>
                <a:schemeClr val="dk1"/>
              </a:solidFill>
              <a:latin typeface="Malgun Gothic"/>
              <a:ea typeface="Malgun Gothic"/>
              <a:cs typeface="Malgun Gothic"/>
              <a:sym typeface="Malgun Gothic"/>
            </a:endParaRPr>
          </a:p>
        </p:txBody>
      </p:sp>
      <p:sp>
        <p:nvSpPr>
          <p:cNvPr id="432" name="Google Shape;432;p14"/>
          <p:cNvSpPr txBox="1"/>
          <p:nvPr/>
        </p:nvSpPr>
        <p:spPr>
          <a:xfrm>
            <a:off x="1369070" y="4378686"/>
            <a:ext cx="1662635" cy="4140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595959"/>
                </a:solidFill>
                <a:latin typeface="Malgun Gothic"/>
                <a:ea typeface="Malgun Gothic"/>
                <a:cs typeface="Malgun Gothic"/>
                <a:sym typeface="Malgun Gothic"/>
              </a:rPr>
              <a:t>** 제품 AE 기준</a:t>
            </a:r>
            <a:endParaRPr sz="1600">
              <a:solidFill>
                <a:schemeClr val="dk1"/>
              </a:solidFill>
              <a:latin typeface="Malgun Gothic"/>
              <a:ea typeface="Malgun Gothic"/>
              <a:cs typeface="Malgun Gothic"/>
              <a:sym typeface="Malgun Gothic"/>
            </a:endParaRPr>
          </a:p>
        </p:txBody>
      </p:sp>
      <p:sp>
        <p:nvSpPr>
          <p:cNvPr id="433" name="Google Shape;433;p14"/>
          <p:cNvSpPr txBox="1"/>
          <p:nvPr/>
        </p:nvSpPr>
        <p:spPr>
          <a:xfrm>
            <a:off x="1231314" y="2971885"/>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RMSE : 0.086</a:t>
            </a:r>
            <a:endParaRPr b="1" sz="2400">
              <a:solidFill>
                <a:schemeClr val="dk1"/>
              </a:solidFill>
              <a:latin typeface="Malgun Gothic"/>
              <a:ea typeface="Malgun Gothic"/>
              <a:cs typeface="Malgun Gothic"/>
              <a:sym typeface="Malgun Gothic"/>
            </a:endParaRPr>
          </a:p>
        </p:txBody>
      </p:sp>
      <p:pic>
        <p:nvPicPr>
          <p:cNvPr descr="텍스트, 폰트, 영수증, 화이트이(가) 표시된 사진&#10;&#10;자동 생성된 설명" id="434" name="Google Shape;434;p14"/>
          <p:cNvPicPr preferRelativeResize="0"/>
          <p:nvPr/>
        </p:nvPicPr>
        <p:blipFill rotWithShape="1">
          <a:blip r:embed="rId3">
            <a:alphaModFix/>
          </a:blip>
          <a:srcRect b="0" l="0" r="0" t="0"/>
          <a:stretch/>
        </p:blipFill>
        <p:spPr>
          <a:xfrm>
            <a:off x="619016" y="4994356"/>
            <a:ext cx="3162741" cy="866896"/>
          </a:xfrm>
          <a:prstGeom prst="rect">
            <a:avLst/>
          </a:prstGeom>
          <a:noFill/>
          <a:ln>
            <a:noFill/>
          </a:ln>
        </p:spPr>
      </p:pic>
      <p:sp>
        <p:nvSpPr>
          <p:cNvPr id="435" name="Google Shape;435;p14"/>
          <p:cNvSpPr/>
          <p:nvPr/>
        </p:nvSpPr>
        <p:spPr>
          <a:xfrm>
            <a:off x="4452574" y="1869015"/>
            <a:ext cx="3372758" cy="795982"/>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6" name="Google Shape;436;p14"/>
          <p:cNvSpPr txBox="1"/>
          <p:nvPr/>
        </p:nvSpPr>
        <p:spPr>
          <a:xfrm>
            <a:off x="4990511" y="2072418"/>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      GRU</a:t>
            </a:r>
            <a:endParaRPr b="1" sz="2400">
              <a:solidFill>
                <a:schemeClr val="dk1"/>
              </a:solidFill>
              <a:latin typeface="Malgun Gothic"/>
              <a:ea typeface="Malgun Gothic"/>
              <a:cs typeface="Malgun Gothic"/>
              <a:sym typeface="Malgun Gothic"/>
            </a:endParaRPr>
          </a:p>
        </p:txBody>
      </p:sp>
      <p:sp>
        <p:nvSpPr>
          <p:cNvPr id="437" name="Google Shape;437;p14"/>
          <p:cNvSpPr/>
          <p:nvPr/>
        </p:nvSpPr>
        <p:spPr>
          <a:xfrm>
            <a:off x="4452576" y="2832156"/>
            <a:ext cx="3372758" cy="14478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38" name="Google Shape;438;p14"/>
          <p:cNvSpPr txBox="1"/>
          <p:nvPr/>
        </p:nvSpPr>
        <p:spPr>
          <a:xfrm>
            <a:off x="5059834" y="3623933"/>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MAPE : 70</a:t>
            </a:r>
            <a:endParaRPr b="1" sz="2400">
              <a:solidFill>
                <a:schemeClr val="dk1"/>
              </a:solidFill>
              <a:latin typeface="Malgun Gothic"/>
              <a:ea typeface="Malgun Gothic"/>
              <a:cs typeface="Malgun Gothic"/>
              <a:sym typeface="Malgun Gothic"/>
            </a:endParaRPr>
          </a:p>
        </p:txBody>
      </p:sp>
      <p:sp>
        <p:nvSpPr>
          <p:cNvPr id="439" name="Google Shape;439;p14"/>
          <p:cNvSpPr txBox="1"/>
          <p:nvPr/>
        </p:nvSpPr>
        <p:spPr>
          <a:xfrm>
            <a:off x="5128266" y="4412552"/>
            <a:ext cx="1662635" cy="4140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595959"/>
                </a:solidFill>
                <a:latin typeface="Malgun Gothic"/>
                <a:ea typeface="Malgun Gothic"/>
                <a:cs typeface="Malgun Gothic"/>
                <a:sym typeface="Malgun Gothic"/>
              </a:rPr>
              <a:t>** 제품 AE 기준</a:t>
            </a:r>
            <a:endParaRPr sz="1600">
              <a:solidFill>
                <a:schemeClr val="dk1"/>
              </a:solidFill>
              <a:latin typeface="Malgun Gothic"/>
              <a:ea typeface="Malgun Gothic"/>
              <a:cs typeface="Malgun Gothic"/>
              <a:sym typeface="Malgun Gothic"/>
            </a:endParaRPr>
          </a:p>
        </p:txBody>
      </p:sp>
      <p:sp>
        <p:nvSpPr>
          <p:cNvPr id="440" name="Google Shape;440;p14"/>
          <p:cNvSpPr txBox="1"/>
          <p:nvPr/>
        </p:nvSpPr>
        <p:spPr>
          <a:xfrm>
            <a:off x="4990510" y="3005751"/>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RMSE : 0.12</a:t>
            </a:r>
            <a:endParaRPr b="1" sz="2400">
              <a:solidFill>
                <a:schemeClr val="dk1"/>
              </a:solidFill>
              <a:latin typeface="Malgun Gothic"/>
              <a:ea typeface="Malgun Gothic"/>
              <a:cs typeface="Malgun Gothic"/>
              <a:sym typeface="Malgun Gothic"/>
            </a:endParaRPr>
          </a:p>
        </p:txBody>
      </p:sp>
      <p:pic>
        <p:nvPicPr>
          <p:cNvPr descr="텍스트, 스크린샷, 폰트, 화이트이(가) 표시된 사진&#10;&#10;자동 생성된 설명" id="441" name="Google Shape;441;p14"/>
          <p:cNvPicPr preferRelativeResize="0"/>
          <p:nvPr/>
        </p:nvPicPr>
        <p:blipFill rotWithShape="1">
          <a:blip r:embed="rId4">
            <a:alphaModFix/>
          </a:blip>
          <a:srcRect b="0" l="0" r="0" t="0"/>
          <a:stretch/>
        </p:blipFill>
        <p:spPr>
          <a:xfrm>
            <a:off x="4176748" y="4908373"/>
            <a:ext cx="3648584" cy="1000265"/>
          </a:xfrm>
          <a:prstGeom prst="rect">
            <a:avLst/>
          </a:prstGeom>
          <a:noFill/>
          <a:ln>
            <a:noFill/>
          </a:ln>
        </p:spPr>
      </p:pic>
      <p:sp>
        <p:nvSpPr>
          <p:cNvPr id="442" name="Google Shape;442;p14"/>
          <p:cNvSpPr/>
          <p:nvPr/>
        </p:nvSpPr>
        <p:spPr>
          <a:xfrm>
            <a:off x="8228705" y="1869018"/>
            <a:ext cx="3372758" cy="795982"/>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3" name="Google Shape;443;p14"/>
          <p:cNvSpPr txBox="1"/>
          <p:nvPr/>
        </p:nvSpPr>
        <p:spPr>
          <a:xfrm>
            <a:off x="8766642" y="2072421"/>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      LSTM</a:t>
            </a:r>
            <a:endParaRPr b="1" sz="2400">
              <a:solidFill>
                <a:schemeClr val="dk1"/>
              </a:solidFill>
              <a:latin typeface="Malgun Gothic"/>
              <a:ea typeface="Malgun Gothic"/>
              <a:cs typeface="Malgun Gothic"/>
              <a:sym typeface="Malgun Gothic"/>
            </a:endParaRPr>
          </a:p>
        </p:txBody>
      </p:sp>
      <p:sp>
        <p:nvSpPr>
          <p:cNvPr id="444" name="Google Shape;444;p14"/>
          <p:cNvSpPr/>
          <p:nvPr/>
        </p:nvSpPr>
        <p:spPr>
          <a:xfrm>
            <a:off x="8228707" y="2832159"/>
            <a:ext cx="3372758" cy="14478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45" name="Google Shape;445;p14"/>
          <p:cNvSpPr txBox="1"/>
          <p:nvPr/>
        </p:nvSpPr>
        <p:spPr>
          <a:xfrm>
            <a:off x="8835965" y="3623936"/>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MAPE : 86</a:t>
            </a:r>
            <a:endParaRPr b="1" sz="2400">
              <a:solidFill>
                <a:schemeClr val="dk1"/>
              </a:solidFill>
              <a:latin typeface="Malgun Gothic"/>
              <a:ea typeface="Malgun Gothic"/>
              <a:cs typeface="Malgun Gothic"/>
              <a:sym typeface="Malgun Gothic"/>
            </a:endParaRPr>
          </a:p>
        </p:txBody>
      </p:sp>
      <p:sp>
        <p:nvSpPr>
          <p:cNvPr id="446" name="Google Shape;446;p14"/>
          <p:cNvSpPr txBox="1"/>
          <p:nvPr/>
        </p:nvSpPr>
        <p:spPr>
          <a:xfrm>
            <a:off x="8904397" y="4412555"/>
            <a:ext cx="1662635" cy="4140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595959"/>
                </a:solidFill>
                <a:latin typeface="Malgun Gothic"/>
                <a:ea typeface="Malgun Gothic"/>
                <a:cs typeface="Malgun Gothic"/>
                <a:sym typeface="Malgun Gothic"/>
              </a:rPr>
              <a:t>** 제품 AE 기준</a:t>
            </a:r>
            <a:endParaRPr sz="1600">
              <a:solidFill>
                <a:schemeClr val="dk1"/>
              </a:solidFill>
              <a:latin typeface="Malgun Gothic"/>
              <a:ea typeface="Malgun Gothic"/>
              <a:cs typeface="Malgun Gothic"/>
              <a:sym typeface="Malgun Gothic"/>
            </a:endParaRPr>
          </a:p>
        </p:txBody>
      </p:sp>
      <p:sp>
        <p:nvSpPr>
          <p:cNvPr id="447" name="Google Shape;447;p14"/>
          <p:cNvSpPr txBox="1"/>
          <p:nvPr/>
        </p:nvSpPr>
        <p:spPr>
          <a:xfrm>
            <a:off x="8766641" y="3005754"/>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RMSE : 0.11</a:t>
            </a:r>
            <a:endParaRPr b="1" sz="2400">
              <a:solidFill>
                <a:schemeClr val="dk1"/>
              </a:solidFill>
              <a:latin typeface="Malgun Gothic"/>
              <a:ea typeface="Malgun Gothic"/>
              <a:cs typeface="Malgun Gothic"/>
              <a:sym typeface="Malgun Gothic"/>
            </a:endParaRPr>
          </a:p>
        </p:txBody>
      </p:sp>
      <p:pic>
        <p:nvPicPr>
          <p:cNvPr descr="텍스트, 영수증, 폰트, 화이트이(가) 표시된 사진&#10;&#10;자동 생성된 설명" id="448" name="Google Shape;448;p14"/>
          <p:cNvPicPr preferRelativeResize="0"/>
          <p:nvPr/>
        </p:nvPicPr>
        <p:blipFill rotWithShape="1">
          <a:blip r:embed="rId5">
            <a:alphaModFix/>
          </a:blip>
          <a:srcRect b="0" l="0" r="0" t="0"/>
          <a:stretch/>
        </p:blipFill>
        <p:spPr>
          <a:xfrm>
            <a:off x="8220323" y="5019122"/>
            <a:ext cx="3971677" cy="848902"/>
          </a:xfrm>
          <a:prstGeom prst="rect">
            <a:avLst/>
          </a:prstGeom>
          <a:noFill/>
          <a:ln>
            <a:noFill/>
          </a:ln>
        </p:spPr>
      </p:pic>
      <p:graphicFrame>
        <p:nvGraphicFramePr>
          <p:cNvPr id="449" name="Google Shape;449;p14"/>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450" name="Google Shape;45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451" name="Google Shape;451;p14"/>
          <p:cNvSpPr txBox="1"/>
          <p:nvPr/>
        </p:nvSpPr>
        <p:spPr>
          <a:xfrm>
            <a:off x="596629" y="491409"/>
            <a:ext cx="20313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수요예측모델</a:t>
            </a:r>
            <a:endParaRPr b="1" sz="4000">
              <a:solidFill>
                <a:srgbClr val="262626"/>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500"/>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500"/>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500"/>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5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5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6" name="Shape 456"/>
        <p:cNvGrpSpPr/>
        <p:nvPr/>
      </p:nvGrpSpPr>
      <p:grpSpPr>
        <a:xfrm>
          <a:off x="0" y="0"/>
          <a:ext cx="0" cy="0"/>
          <a:chOff x="0" y="0"/>
          <a:chExt cx="0" cy="0"/>
        </a:xfrm>
      </p:grpSpPr>
      <p:pic>
        <p:nvPicPr>
          <p:cNvPr descr="텍스트, 스크린샷, 폰트, 번호이(가) 표시된 사진&#10;&#10;자동 생성된 설명" id="457" name="Google Shape;457;p15"/>
          <p:cNvPicPr preferRelativeResize="0"/>
          <p:nvPr/>
        </p:nvPicPr>
        <p:blipFill rotWithShape="1">
          <a:blip r:embed="rId3">
            <a:alphaModFix/>
          </a:blip>
          <a:srcRect b="0" l="0" r="0" t="0"/>
          <a:stretch/>
        </p:blipFill>
        <p:spPr>
          <a:xfrm>
            <a:off x="457200" y="520193"/>
            <a:ext cx="11277600" cy="5836157"/>
          </a:xfrm>
          <a:prstGeom prst="rect">
            <a:avLst/>
          </a:prstGeom>
          <a:noFill/>
          <a:ln>
            <a:noFill/>
          </a:ln>
        </p:spPr>
      </p:pic>
      <p:sp>
        <p:nvSpPr>
          <p:cNvPr id="458" name="Google Shape;458;p15"/>
          <p:cNvSpPr/>
          <p:nvPr/>
        </p:nvSpPr>
        <p:spPr>
          <a:xfrm>
            <a:off x="713825" y="4813205"/>
            <a:ext cx="9466555" cy="42258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ko-KR" sz="1650">
                <a:solidFill>
                  <a:srgbClr val="3F3F3F"/>
                </a:solidFill>
                <a:latin typeface="Malgun Gothic"/>
                <a:ea typeface="Malgun Gothic"/>
                <a:cs typeface="Malgun Gothic"/>
                <a:sym typeface="Malgun Gothic"/>
              </a:rPr>
              <a:t>용합니다. </a:t>
            </a:r>
            <a:r>
              <a:rPr lang="ko-KR" sz="1650">
                <a:solidFill>
                  <a:schemeClr val="dk1"/>
                </a:solidFill>
                <a:latin typeface="Malgun Gothic"/>
                <a:ea typeface="Malgun Gothic"/>
                <a:cs typeface="Malgun Gothic"/>
                <a:sym typeface="Malgun Gothic"/>
              </a:rPr>
              <a:t>SARIMA 모델은 장기 예측 작업에서 LSTM을 능가했지만 단기 작업에서는 성능이 떨어졌</a:t>
            </a:r>
            <a:endParaRPr/>
          </a:p>
        </p:txBody>
      </p:sp>
      <p:sp>
        <p:nvSpPr>
          <p:cNvPr id="459" name="Google Shape;459;p15"/>
          <p:cNvSpPr txBox="1"/>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ko-KR" sz="1200">
                <a:solidFill>
                  <a:srgbClr val="888888"/>
                </a:solidFill>
                <a:latin typeface="Malgun Gothic"/>
                <a:ea typeface="Malgun Gothic"/>
                <a:cs typeface="Malgun Gothic"/>
                <a:sym typeface="Malgun Gothic"/>
              </a:rPr>
              <a:t>Future_Cast  -</a:t>
            </a:r>
            <a:fld id="{00000000-1234-1234-1234-123412341234}" type="slidenum">
              <a:rPr lang="ko-KR" sz="1200">
                <a:solidFill>
                  <a:srgbClr val="888888"/>
                </a:solidFill>
                <a:latin typeface="Malgun Gothic"/>
                <a:ea typeface="Malgun Gothic"/>
                <a:cs typeface="Malgun Gothic"/>
                <a:sym typeface="Malgun Gothic"/>
              </a:rPr>
              <a:t>‹#›</a:t>
            </a:fld>
            <a:r>
              <a:rPr lang="ko-KR" sz="1200">
                <a:solidFill>
                  <a:srgbClr val="888888"/>
                </a:solidFill>
                <a:latin typeface="Malgun Gothic"/>
                <a:ea typeface="Malgun Gothic"/>
                <a:cs typeface="Malgun Gothic"/>
                <a:sym typeface="Malgun Gothic"/>
              </a:rPr>
              <a:t>-</a:t>
            </a:r>
            <a:endParaRPr sz="1200">
              <a:solidFill>
                <a:srgbClr val="888888"/>
              </a:solidFill>
              <a:latin typeface="Malgun Gothic"/>
              <a:ea typeface="Malgun Gothic"/>
              <a:cs typeface="Malgun Gothic"/>
              <a:sym typeface="Malgun Gothic"/>
            </a:endParaRPr>
          </a:p>
        </p:txBody>
      </p:sp>
      <p:graphicFrame>
        <p:nvGraphicFramePr>
          <p:cNvPr id="460" name="Google Shape;460;p15"/>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461" name="Google Shape;461;p15"/>
          <p:cNvSpPr/>
          <p:nvPr/>
        </p:nvSpPr>
        <p:spPr>
          <a:xfrm>
            <a:off x="713825" y="5216303"/>
            <a:ext cx="9466555" cy="32429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lang="ko-KR" sz="1650">
                <a:solidFill>
                  <a:schemeClr val="dk1"/>
                </a:solidFill>
                <a:latin typeface="Malgun Gothic"/>
                <a:ea typeface="Malgun Gothic"/>
                <a:cs typeface="Malgun Gothic"/>
                <a:sym typeface="Malgun Gothic"/>
              </a:rPr>
              <a:t>습니다. 또한 LSTM 모델은 더 강력한 반면 SARIMA 모델은 계절성에 대한 특정 가정을 충족</a:t>
            </a:r>
            <a:r>
              <a:rPr lang="ko-KR" sz="1650">
                <a:solidFill>
                  <a:srgbClr val="3F3F3F"/>
                </a:solidFill>
                <a:latin typeface="Malgun Gothic"/>
                <a:ea typeface="Malgun Gothic"/>
                <a:cs typeface="Malgun Gothic"/>
                <a:sym typeface="Malgun Gothic"/>
              </a:rPr>
              <a:t>하는 데</a:t>
            </a:r>
            <a:endParaRPr/>
          </a:p>
        </p:txBody>
      </p:sp>
      <p:pic>
        <p:nvPicPr>
          <p:cNvPr descr="연필 단색으로 채워진" id="462" name="Google Shape;462;p15"/>
          <p:cNvPicPr preferRelativeResize="0"/>
          <p:nvPr/>
        </p:nvPicPr>
        <p:blipFill rotWithShape="1">
          <a:blip r:embed="rId4">
            <a:alphaModFix/>
          </a:blip>
          <a:srcRect b="0" l="0" r="0" t="0"/>
          <a:stretch/>
        </p:blipFill>
        <p:spPr>
          <a:xfrm>
            <a:off x="1703615" y="4359729"/>
            <a:ext cx="914400" cy="914400"/>
          </a:xfrm>
          <a:prstGeom prst="rect">
            <a:avLst/>
          </a:prstGeom>
          <a:noFill/>
          <a:ln>
            <a:noFill/>
          </a:ln>
        </p:spPr>
      </p:pic>
      <p:sp>
        <p:nvSpPr>
          <p:cNvPr id="463" name="Google Shape;463;p15"/>
          <p:cNvSpPr/>
          <p:nvPr/>
        </p:nvSpPr>
        <p:spPr>
          <a:xfrm>
            <a:off x="878200" y="5311150"/>
            <a:ext cx="8654462" cy="240509"/>
          </a:xfrm>
          <a:prstGeom prst="rect">
            <a:avLst/>
          </a:prstGeom>
          <a:solidFill>
            <a:srgbClr val="C00000">
              <a:alpha val="3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4" name="Google Shape;464;p15"/>
          <p:cNvSpPr/>
          <p:nvPr/>
        </p:nvSpPr>
        <p:spPr>
          <a:xfrm>
            <a:off x="1703615" y="4917767"/>
            <a:ext cx="8476765" cy="281994"/>
          </a:xfrm>
          <a:prstGeom prst="rect">
            <a:avLst/>
          </a:prstGeom>
          <a:solidFill>
            <a:srgbClr val="C00000">
              <a:alpha val="3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65" name="Google Shape;465;p15"/>
          <p:cNvSpPr txBox="1"/>
          <p:nvPr/>
        </p:nvSpPr>
        <p:spPr>
          <a:xfrm>
            <a:off x="4325355" y="6014680"/>
            <a:ext cx="908630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chemeClr val="dk1"/>
                </a:solidFill>
                <a:latin typeface="Malgun Gothic"/>
                <a:ea typeface="Malgun Gothic"/>
                <a:cs typeface="Malgun Gothic"/>
                <a:sym typeface="Malgun Gothic"/>
              </a:rPr>
              <a:t>    출처 :https://paperswithcode.com/paper/are-transformers-effective-for-time-series</a:t>
            </a:r>
            <a:endParaRPr b="1" sz="1400">
              <a:solidFill>
                <a:schemeClr val="dk1"/>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2000"/>
                                        <p:tgtEl>
                                          <p:spTgt spid="4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2000"/>
                                        <p:tgtEl>
                                          <p:spTgt spid="4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16"/>
          <p:cNvSpPr/>
          <p:nvPr/>
        </p:nvSpPr>
        <p:spPr>
          <a:xfrm>
            <a:off x="1051891" y="2467628"/>
            <a:ext cx="3372758" cy="795982"/>
          </a:xfrm>
          <a:prstGeom prst="roundRect">
            <a:avLst>
              <a:gd fmla="val 16667"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72" name="Google Shape;472;p16"/>
          <p:cNvSpPr txBox="1"/>
          <p:nvPr/>
        </p:nvSpPr>
        <p:spPr>
          <a:xfrm>
            <a:off x="1940380" y="2634787"/>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SARIMA</a:t>
            </a:r>
            <a:endParaRPr b="1" sz="2400">
              <a:solidFill>
                <a:schemeClr val="dk1"/>
              </a:solidFill>
              <a:latin typeface="Malgun Gothic"/>
              <a:ea typeface="Malgun Gothic"/>
              <a:cs typeface="Malgun Gothic"/>
              <a:sym typeface="Malgun Gothic"/>
            </a:endParaRPr>
          </a:p>
        </p:txBody>
      </p:sp>
      <p:sp>
        <p:nvSpPr>
          <p:cNvPr id="473" name="Google Shape;473;p16"/>
          <p:cNvSpPr/>
          <p:nvPr/>
        </p:nvSpPr>
        <p:spPr>
          <a:xfrm>
            <a:off x="1051891" y="3430769"/>
            <a:ext cx="3372758" cy="1447800"/>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74" name="Google Shape;474;p16"/>
          <p:cNvSpPr txBox="1"/>
          <p:nvPr/>
        </p:nvSpPr>
        <p:spPr>
          <a:xfrm>
            <a:off x="1432380" y="4205469"/>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MAPE : 11.8</a:t>
            </a:r>
            <a:endParaRPr b="1" sz="2400">
              <a:solidFill>
                <a:schemeClr val="dk1"/>
              </a:solidFill>
              <a:latin typeface="Malgun Gothic"/>
              <a:ea typeface="Malgun Gothic"/>
              <a:cs typeface="Malgun Gothic"/>
              <a:sym typeface="Malgun Gothic"/>
            </a:endParaRPr>
          </a:p>
        </p:txBody>
      </p:sp>
      <p:sp>
        <p:nvSpPr>
          <p:cNvPr id="475" name="Google Shape;475;p16"/>
          <p:cNvSpPr txBox="1"/>
          <p:nvPr/>
        </p:nvSpPr>
        <p:spPr>
          <a:xfrm>
            <a:off x="1248142" y="4957612"/>
            <a:ext cx="1662635" cy="4140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595959"/>
                </a:solidFill>
                <a:latin typeface="Malgun Gothic"/>
                <a:ea typeface="Malgun Gothic"/>
                <a:cs typeface="Malgun Gothic"/>
                <a:sym typeface="Malgun Gothic"/>
              </a:rPr>
              <a:t>** 제품 AE 기준</a:t>
            </a:r>
            <a:endParaRPr sz="1600">
              <a:solidFill>
                <a:schemeClr val="dk1"/>
              </a:solidFill>
              <a:latin typeface="Malgun Gothic"/>
              <a:ea typeface="Malgun Gothic"/>
              <a:cs typeface="Malgun Gothic"/>
              <a:sym typeface="Malgun Gothic"/>
            </a:endParaRPr>
          </a:p>
        </p:txBody>
      </p:sp>
      <p:sp>
        <p:nvSpPr>
          <p:cNvPr id="476" name="Google Shape;476;p16"/>
          <p:cNvSpPr txBox="1"/>
          <p:nvPr/>
        </p:nvSpPr>
        <p:spPr>
          <a:xfrm>
            <a:off x="1432379" y="3554038"/>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RMSE : 0.014</a:t>
            </a:r>
            <a:endParaRPr b="1" sz="2400">
              <a:solidFill>
                <a:schemeClr val="dk1"/>
              </a:solidFill>
              <a:latin typeface="Malgun Gothic"/>
              <a:ea typeface="Malgun Gothic"/>
              <a:cs typeface="Malgun Gothic"/>
              <a:sym typeface="Malgun Gothic"/>
            </a:endParaRPr>
          </a:p>
        </p:txBody>
      </p:sp>
      <p:pic>
        <p:nvPicPr>
          <p:cNvPr descr="텍스트, 스크린샷, 그래프, 폰트이(가) 표시된 사진&#10;&#10;자동 생성된 설명" id="477" name="Google Shape;477;p16"/>
          <p:cNvPicPr preferRelativeResize="0"/>
          <p:nvPr/>
        </p:nvPicPr>
        <p:blipFill rotWithShape="1">
          <a:blip r:embed="rId3">
            <a:alphaModFix/>
          </a:blip>
          <a:srcRect b="0" l="0" r="0" t="0"/>
          <a:stretch/>
        </p:blipFill>
        <p:spPr>
          <a:xfrm>
            <a:off x="5952754" y="1753200"/>
            <a:ext cx="5315692" cy="4525006"/>
          </a:xfrm>
          <a:prstGeom prst="rect">
            <a:avLst/>
          </a:prstGeom>
          <a:noFill/>
          <a:ln>
            <a:noFill/>
          </a:ln>
        </p:spPr>
      </p:pic>
      <p:graphicFrame>
        <p:nvGraphicFramePr>
          <p:cNvPr id="478" name="Google Shape;478;p16"/>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479" name="Google Shape;47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480" name="Google Shape;480;p16"/>
          <p:cNvSpPr txBox="1"/>
          <p:nvPr/>
        </p:nvSpPr>
        <p:spPr>
          <a:xfrm>
            <a:off x="596629" y="491409"/>
            <a:ext cx="20313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수요예측모델</a:t>
            </a:r>
            <a:endParaRPr b="1" sz="4000">
              <a:solidFill>
                <a:srgbClr val="262626"/>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4" name="Shape 484"/>
        <p:cNvGrpSpPr/>
        <p:nvPr/>
      </p:nvGrpSpPr>
      <p:grpSpPr>
        <a:xfrm>
          <a:off x="0" y="0"/>
          <a:ext cx="0" cy="0"/>
          <a:chOff x="0" y="0"/>
          <a:chExt cx="0" cy="0"/>
        </a:xfrm>
      </p:grpSpPr>
      <p:sp>
        <p:nvSpPr>
          <p:cNvPr id="485" name="Google Shape;48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486" name="Google Shape;486;p17"/>
          <p:cNvSpPr/>
          <p:nvPr/>
        </p:nvSpPr>
        <p:spPr>
          <a:xfrm>
            <a:off x="807503" y="1362075"/>
            <a:ext cx="3705225" cy="88582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Malgun Gothic"/>
                <a:ea typeface="Malgun Gothic"/>
                <a:cs typeface="Malgun Gothic"/>
                <a:sym typeface="Malgun Gothic"/>
              </a:rPr>
              <a:t>데이터 마트</a:t>
            </a:r>
            <a:endParaRPr/>
          </a:p>
        </p:txBody>
      </p:sp>
      <p:graphicFrame>
        <p:nvGraphicFramePr>
          <p:cNvPr id="487" name="Google Shape;487;p17"/>
          <p:cNvGraphicFramePr/>
          <p:nvPr/>
        </p:nvGraphicFramePr>
        <p:xfrm>
          <a:off x="838200" y="2564525"/>
          <a:ext cx="3000000" cy="3000000"/>
        </p:xfrm>
        <a:graphic>
          <a:graphicData uri="http://schemas.openxmlformats.org/drawingml/2006/table">
            <a:tbl>
              <a:tblPr bandRow="1" firstRow="1">
                <a:noFill/>
                <a:tableStyleId>{3F250CEE-1078-4A33-912E-ED99013365BF}</a:tableStyleId>
              </a:tblPr>
              <a:tblGrid>
                <a:gridCol w="3705225"/>
              </a:tblGrid>
              <a:tr h="464425">
                <a:tc>
                  <a:txBody>
                    <a:bodyPr/>
                    <a:lstStyle/>
                    <a:p>
                      <a:pPr indent="0" lvl="0" marL="0" marR="0" rtl="0" algn="ctr">
                        <a:lnSpc>
                          <a:spcPct val="150000"/>
                        </a:lnSpc>
                        <a:spcBef>
                          <a:spcPts val="0"/>
                        </a:spcBef>
                        <a:spcAft>
                          <a:spcPts val="0"/>
                        </a:spcAft>
                        <a:buNone/>
                      </a:pPr>
                      <a:r>
                        <a:rPr b="1" lang="ko-KR" sz="1600" u="none" cap="none" strike="noStrike">
                          <a:solidFill>
                            <a:srgbClr val="262626"/>
                          </a:solidFill>
                        </a:rPr>
                        <a:t>납기일자</a:t>
                      </a:r>
                      <a:endParaRPr b="1" sz="1600" u="none" cap="none" strike="noStrike">
                        <a:solidFill>
                          <a:srgbClr val="262626"/>
                        </a:solidFill>
                      </a:endParaRPr>
                    </a:p>
                  </a:txBody>
                  <a:tcPr marT="45725" marB="45725" marR="91450" marL="91450"/>
                </a:tc>
              </a:tr>
              <a:tr h="438150">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판매중량</a:t>
                      </a:r>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제품명</a:t>
                      </a:r>
                      <a:endParaRPr b="0" sz="1600" u="none" cap="none" strike="noStrike">
                        <a:solidFill>
                          <a:srgbClr val="3F3F3F"/>
                        </a:solidFill>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예측판매중량</a:t>
                      </a:r>
                      <a:endParaRPr b="0" sz="1600" u="none" cap="none" strike="noStrike">
                        <a:solidFill>
                          <a:srgbClr val="3F3F3F"/>
                        </a:solidFill>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온도</a:t>
                      </a:r>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습도</a:t>
                      </a:r>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국내건설수주액</a:t>
                      </a:r>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국내건설기성액</a:t>
                      </a:r>
                      <a:endParaRPr b="0" sz="1600" u="none" cap="none" strike="noStrike">
                        <a:solidFill>
                          <a:srgbClr val="3F3F3F"/>
                        </a:solidFill>
                      </a:endParaRPr>
                    </a:p>
                  </a:txBody>
                  <a:tcPr marT="45725" marB="45725" marR="91450" marL="91450"/>
                </a:tc>
              </a:tr>
            </a:tbl>
          </a:graphicData>
        </a:graphic>
      </p:graphicFrame>
      <p:sp>
        <p:nvSpPr>
          <p:cNvPr id="488" name="Google Shape;488;p17"/>
          <p:cNvSpPr/>
          <p:nvPr/>
        </p:nvSpPr>
        <p:spPr>
          <a:xfrm>
            <a:off x="7448550" y="1362075"/>
            <a:ext cx="3705225" cy="88582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Malgun Gothic"/>
                <a:ea typeface="Malgun Gothic"/>
                <a:cs typeface="Malgun Gothic"/>
                <a:sym typeface="Malgun Gothic"/>
              </a:rPr>
              <a:t>분석용 데이터세트</a:t>
            </a:r>
            <a:endParaRPr/>
          </a:p>
        </p:txBody>
      </p:sp>
      <p:graphicFrame>
        <p:nvGraphicFramePr>
          <p:cNvPr id="489" name="Google Shape;489;p17"/>
          <p:cNvGraphicFramePr/>
          <p:nvPr/>
        </p:nvGraphicFramePr>
        <p:xfrm>
          <a:off x="7448550" y="2544286"/>
          <a:ext cx="3000000" cy="3000000"/>
        </p:xfrm>
        <a:graphic>
          <a:graphicData uri="http://schemas.openxmlformats.org/drawingml/2006/table">
            <a:tbl>
              <a:tblPr bandRow="1" firstRow="1">
                <a:noFill/>
                <a:tableStyleId>{3F250CEE-1078-4A33-912E-ED99013365BF}</a:tableStyleId>
              </a:tblPr>
              <a:tblGrid>
                <a:gridCol w="3705225"/>
              </a:tblGrid>
              <a:tr h="584525">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판매중량(주별 합계, target)</a:t>
                      </a:r>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제품명</a:t>
                      </a:r>
                      <a:endParaRPr sz="1600" u="none" cap="none" strike="noStrike">
                        <a:solidFill>
                          <a:srgbClr val="3F3F3F"/>
                        </a:solidFill>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예측판매중량</a:t>
                      </a:r>
                      <a:endParaRPr sz="1600" u="none" cap="none" strike="noStrike">
                        <a:solidFill>
                          <a:srgbClr val="3F3F3F"/>
                        </a:solidFill>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온도</a:t>
                      </a:r>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습도</a:t>
                      </a:r>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국내건설수주액</a:t>
                      </a:r>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국내건설기성액</a:t>
                      </a:r>
                      <a:endParaRPr sz="1600" u="none" cap="none" strike="noStrike">
                        <a:solidFill>
                          <a:srgbClr val="3F3F3F"/>
                        </a:solidFill>
                      </a:endParaRPr>
                    </a:p>
                  </a:txBody>
                  <a:tcPr marT="45725" marB="45725" marR="91450" marL="91450"/>
                </a:tc>
              </a:tr>
            </a:tbl>
          </a:graphicData>
        </a:graphic>
      </p:graphicFrame>
      <p:sp>
        <p:nvSpPr>
          <p:cNvPr id="490" name="Google Shape;490;p17"/>
          <p:cNvSpPr/>
          <p:nvPr/>
        </p:nvSpPr>
        <p:spPr>
          <a:xfrm>
            <a:off x="5010150" y="3209925"/>
            <a:ext cx="2085975" cy="1047750"/>
          </a:xfrm>
          <a:prstGeom prst="rightArrow">
            <a:avLst>
              <a:gd fmla="val 50000" name="adj1"/>
              <a:gd fmla="val 50000" name="adj2"/>
            </a:avLst>
          </a:prstGeom>
          <a:gradFill>
            <a:gsLst>
              <a:gs pos="0">
                <a:schemeClr val="lt1"/>
              </a:gs>
              <a:gs pos="64000">
                <a:srgbClr val="595959"/>
              </a:gs>
              <a:gs pos="100000">
                <a:schemeClr val="dk1"/>
              </a:gs>
            </a:gsLst>
            <a:lin ang="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aphicFrame>
        <p:nvGraphicFramePr>
          <p:cNvPr id="491" name="Google Shape;491;p17"/>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492" name="Google Shape;492;p17"/>
          <p:cNvSpPr txBox="1"/>
          <p:nvPr/>
        </p:nvSpPr>
        <p:spPr>
          <a:xfrm>
            <a:off x="596629" y="491409"/>
            <a:ext cx="20313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생산계획모델</a:t>
            </a:r>
            <a:endParaRPr b="1" sz="2400">
              <a:solidFill>
                <a:srgbClr val="262626"/>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18"/>
          <p:cNvSpPr/>
          <p:nvPr/>
        </p:nvSpPr>
        <p:spPr>
          <a:xfrm>
            <a:off x="444500" y="4226643"/>
            <a:ext cx="4436631" cy="2139948"/>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499" name="Google Shape;499;p18"/>
          <p:cNvSpPr/>
          <p:nvPr/>
        </p:nvSpPr>
        <p:spPr>
          <a:xfrm>
            <a:off x="444500" y="1600200"/>
            <a:ext cx="4436631" cy="2008649"/>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스크린샷, 사각형, 직사각형, 다채로움이(가) 표시된 사진&#10;&#10;자동 생성된 설명" id="500" name="Google Shape;500;p18"/>
          <p:cNvPicPr preferRelativeResize="0"/>
          <p:nvPr/>
        </p:nvPicPr>
        <p:blipFill rotWithShape="1">
          <a:blip r:embed="rId3">
            <a:alphaModFix/>
          </a:blip>
          <a:srcRect b="0" l="0" r="0" t="0"/>
          <a:stretch/>
        </p:blipFill>
        <p:spPr>
          <a:xfrm>
            <a:off x="5733487" y="1390651"/>
            <a:ext cx="5772983" cy="4977991"/>
          </a:xfrm>
          <a:prstGeom prst="rect">
            <a:avLst/>
          </a:prstGeom>
          <a:noFill/>
          <a:ln>
            <a:noFill/>
          </a:ln>
        </p:spPr>
      </p:pic>
      <p:sp>
        <p:nvSpPr>
          <p:cNvPr id="501" name="Google Shape;501;p18"/>
          <p:cNvSpPr txBox="1"/>
          <p:nvPr/>
        </p:nvSpPr>
        <p:spPr>
          <a:xfrm>
            <a:off x="596629" y="491409"/>
            <a:ext cx="24481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외부데이터 선정</a:t>
            </a:r>
            <a:endParaRPr b="1" sz="4000">
              <a:solidFill>
                <a:srgbClr val="262626"/>
              </a:solidFill>
              <a:latin typeface="Malgun Gothic"/>
              <a:ea typeface="Malgun Gothic"/>
              <a:cs typeface="Malgun Gothic"/>
              <a:sym typeface="Malgun Gothic"/>
            </a:endParaRPr>
          </a:p>
        </p:txBody>
      </p:sp>
      <p:sp>
        <p:nvSpPr>
          <p:cNvPr id="502" name="Google Shape;502;p18"/>
          <p:cNvSpPr/>
          <p:nvPr/>
        </p:nvSpPr>
        <p:spPr>
          <a:xfrm>
            <a:off x="596628" y="1308727"/>
            <a:ext cx="3048271" cy="600253"/>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400">
                <a:solidFill>
                  <a:schemeClr val="dk1"/>
                </a:solidFill>
                <a:latin typeface="Malgun Gothic"/>
                <a:ea typeface="Malgun Gothic"/>
                <a:cs typeface="Malgun Gothic"/>
                <a:sym typeface="Malgun Gothic"/>
              </a:rPr>
              <a:t>날씨</a:t>
            </a:r>
            <a:r>
              <a:rPr b="1" lang="ko-KR" sz="1400">
                <a:solidFill>
                  <a:srgbClr val="FF0000"/>
                </a:solidFill>
                <a:highlight>
                  <a:srgbClr val="0099CC"/>
                </a:highlight>
                <a:latin typeface="Malgun Gothic"/>
                <a:ea typeface="Malgun Gothic"/>
                <a:cs typeface="Malgun Gothic"/>
                <a:sym typeface="Malgun Gothic"/>
              </a:rPr>
              <a:t>  </a:t>
            </a:r>
            <a:endParaRPr b="1" sz="1400">
              <a:solidFill>
                <a:schemeClr val="dk1"/>
              </a:solidFill>
              <a:highlight>
                <a:srgbClr val="0099CC"/>
              </a:highlight>
              <a:latin typeface="Malgun Gothic"/>
              <a:ea typeface="Malgun Gothic"/>
              <a:cs typeface="Malgun Gothic"/>
              <a:sym typeface="Malgun Gothic"/>
            </a:endParaRPr>
          </a:p>
          <a:p>
            <a:pPr indent="0" lvl="0" marL="0" marR="0" rtl="0" algn="ctr">
              <a:spcBef>
                <a:spcPts val="0"/>
              </a:spcBef>
              <a:spcAft>
                <a:spcPts val="0"/>
              </a:spcAft>
              <a:buNone/>
            </a:pPr>
            <a:r>
              <a:rPr b="1" lang="ko-KR" sz="1400">
                <a:solidFill>
                  <a:srgbClr val="7F7F7F"/>
                </a:solidFill>
                <a:latin typeface="Malgun Gothic"/>
                <a:ea typeface="Malgun Gothic"/>
                <a:cs typeface="Malgun Gothic"/>
                <a:sym typeface="Malgun Gothic"/>
              </a:rPr>
              <a:t>(습도</a:t>
            </a:r>
            <a:r>
              <a:rPr lang="ko-KR" sz="1400">
                <a:solidFill>
                  <a:srgbClr val="7F7F7F"/>
                </a:solidFill>
                <a:latin typeface="Malgun Gothic"/>
                <a:ea typeface="Malgun Gothic"/>
                <a:cs typeface="Malgun Gothic"/>
                <a:sym typeface="Malgun Gothic"/>
              </a:rPr>
              <a:t>,</a:t>
            </a:r>
            <a:r>
              <a:rPr b="1" lang="ko-KR" sz="1400">
                <a:solidFill>
                  <a:srgbClr val="7F7F7F"/>
                </a:solidFill>
                <a:latin typeface="Malgun Gothic"/>
                <a:ea typeface="Malgun Gothic"/>
                <a:cs typeface="Malgun Gothic"/>
                <a:sym typeface="Malgun Gothic"/>
              </a:rPr>
              <a:t>온도)</a:t>
            </a:r>
            <a:endParaRPr/>
          </a:p>
        </p:txBody>
      </p:sp>
      <p:sp>
        <p:nvSpPr>
          <p:cNvPr id="503" name="Google Shape;503;p18"/>
          <p:cNvSpPr/>
          <p:nvPr/>
        </p:nvSpPr>
        <p:spPr>
          <a:xfrm>
            <a:off x="685529" y="3853630"/>
            <a:ext cx="3048271" cy="600253"/>
          </a:xfrm>
          <a:prstGeom prst="roundRect">
            <a:avLst>
              <a:gd fmla="val 16667" name="adj"/>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400">
                <a:solidFill>
                  <a:srgbClr val="FF0000"/>
                </a:solidFill>
                <a:latin typeface="Malgun Gothic"/>
                <a:ea typeface="Malgun Gothic"/>
                <a:cs typeface="Malgun Gothic"/>
                <a:sym typeface="Malgun Gothic"/>
              </a:rPr>
              <a:t> </a:t>
            </a:r>
            <a:r>
              <a:rPr b="1" lang="ko-KR" sz="1400">
                <a:solidFill>
                  <a:schemeClr val="dk1"/>
                </a:solidFill>
                <a:latin typeface="Malgun Gothic"/>
                <a:ea typeface="Malgun Gothic"/>
                <a:cs typeface="Malgun Gothic"/>
                <a:sym typeface="Malgun Gothic"/>
              </a:rPr>
              <a:t>건설지표</a:t>
            </a:r>
            <a:endParaRPr b="1" sz="1400">
              <a:solidFill>
                <a:schemeClr val="dk1"/>
              </a:solidFill>
              <a:latin typeface="Malgun Gothic"/>
              <a:ea typeface="Malgun Gothic"/>
              <a:cs typeface="Malgun Gothic"/>
              <a:sym typeface="Malgun Gothic"/>
            </a:endParaRPr>
          </a:p>
          <a:p>
            <a:pPr indent="0" lvl="0" marL="0" marR="0" rtl="0" algn="ctr">
              <a:spcBef>
                <a:spcPts val="0"/>
              </a:spcBef>
              <a:spcAft>
                <a:spcPts val="0"/>
              </a:spcAft>
              <a:buNone/>
            </a:pPr>
            <a:r>
              <a:rPr lang="ko-KR" sz="1400">
                <a:solidFill>
                  <a:srgbClr val="7F7F7F"/>
                </a:solidFill>
                <a:latin typeface="Malgun Gothic"/>
                <a:ea typeface="Malgun Gothic"/>
                <a:cs typeface="Malgun Gothic"/>
                <a:sym typeface="Malgun Gothic"/>
              </a:rPr>
              <a:t>(국내건설수주액 , 국내건설 기성액)</a:t>
            </a:r>
            <a:endParaRPr sz="1400">
              <a:solidFill>
                <a:srgbClr val="7F7F7F"/>
              </a:solidFill>
              <a:latin typeface="Malgun Gothic"/>
              <a:ea typeface="Malgun Gothic"/>
              <a:cs typeface="Malgun Gothic"/>
              <a:sym typeface="Malgun Gothic"/>
            </a:endParaRPr>
          </a:p>
        </p:txBody>
      </p:sp>
      <p:sp>
        <p:nvSpPr>
          <p:cNvPr id="504" name="Google Shape;504;p18"/>
          <p:cNvSpPr txBox="1"/>
          <p:nvPr/>
        </p:nvSpPr>
        <p:spPr>
          <a:xfrm>
            <a:off x="648861" y="1843224"/>
            <a:ext cx="3890803" cy="166789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400" u="sng">
                <a:solidFill>
                  <a:srgbClr val="595959"/>
                </a:solidFill>
                <a:latin typeface="Malgun Gothic"/>
                <a:ea typeface="Malgun Gothic"/>
                <a:cs typeface="Malgun Gothic"/>
                <a:sym typeface="Malgun Gothic"/>
              </a:rPr>
              <a:t>Corr 지수는 낮지만 </a:t>
            </a:r>
            <a:r>
              <a:rPr lang="ko-KR" sz="1400">
                <a:solidFill>
                  <a:srgbClr val="595959"/>
                </a:solidFill>
                <a:latin typeface="Malgun Gothic"/>
                <a:ea typeface="Malgun Gothic"/>
                <a:cs typeface="Malgun Gothic"/>
                <a:sym typeface="Malgun Gothic"/>
              </a:rPr>
              <a:t>콘크리트 혼화제 생산은 </a:t>
            </a:r>
            <a:r>
              <a:rPr b="1" lang="ko-KR" sz="1400">
                <a:solidFill>
                  <a:srgbClr val="595959"/>
                </a:solidFill>
                <a:latin typeface="Malgun Gothic"/>
                <a:ea typeface="Malgun Gothic"/>
                <a:cs typeface="Malgun Gothic"/>
                <a:sym typeface="Malgun Gothic"/>
              </a:rPr>
              <a:t>습도와 온도에 영향을 많이 받기 때문에(</a:t>
            </a:r>
            <a:r>
              <a:rPr b="0" i="0" lang="ko-KR" sz="1400">
                <a:solidFill>
                  <a:srgbClr val="000000"/>
                </a:solidFill>
                <a:latin typeface="Arial"/>
                <a:ea typeface="Arial"/>
                <a:cs typeface="Arial"/>
                <a:sym typeface="Arial"/>
              </a:rPr>
              <a:t>KS F 2403의 규정에 따라 제작된 콘크리트 공시체를 (20 ± 2)℃의 온도로 유지 및  95% 이상의 습윤 상태에서 양생하는 것</a:t>
            </a:r>
            <a:r>
              <a:rPr lang="ko-KR" sz="1400">
                <a:solidFill>
                  <a:srgbClr val="595959"/>
                </a:solidFill>
                <a:latin typeface="Malgun Gothic"/>
                <a:ea typeface="Malgun Gothic"/>
                <a:cs typeface="Malgun Gothic"/>
                <a:sym typeface="Malgun Gothic"/>
              </a:rPr>
              <a:t>) 선정했습니다 </a:t>
            </a:r>
            <a:r>
              <a:rPr b="1" lang="ko-KR" sz="1200">
                <a:solidFill>
                  <a:srgbClr val="595959"/>
                </a:solidFill>
                <a:latin typeface="Malgun Gothic"/>
                <a:ea typeface="Malgun Gothic"/>
                <a:cs typeface="Malgun Gothic"/>
                <a:sym typeface="Malgun Gothic"/>
              </a:rPr>
              <a:t>.</a:t>
            </a:r>
            <a:endParaRPr sz="1400">
              <a:solidFill>
                <a:srgbClr val="595959"/>
              </a:solidFill>
              <a:latin typeface="Malgun Gothic"/>
              <a:ea typeface="Malgun Gothic"/>
              <a:cs typeface="Malgun Gothic"/>
              <a:sym typeface="Malgun Gothic"/>
            </a:endParaRPr>
          </a:p>
        </p:txBody>
      </p:sp>
      <p:sp>
        <p:nvSpPr>
          <p:cNvPr id="505" name="Google Shape;505;p18"/>
          <p:cNvSpPr txBox="1"/>
          <p:nvPr/>
        </p:nvSpPr>
        <p:spPr>
          <a:xfrm>
            <a:off x="596628" y="4779831"/>
            <a:ext cx="4284503" cy="175432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400">
                <a:solidFill>
                  <a:srgbClr val="595959"/>
                </a:solidFill>
                <a:latin typeface="Malgun Gothic"/>
                <a:ea typeface="Malgun Gothic"/>
                <a:cs typeface="Malgun Gothic"/>
                <a:sym typeface="Malgun Gothic"/>
              </a:rPr>
              <a:t>콘크리트 혼화제 시장에 주축을 담당하는 국내 건설지표들을 가져왔습니다 미분양 주택현황, 국내건설수주액 , 국내건설 기성액 중 Corr이 상대적으로 높은 국내건설수주액 국내 건설 기성액 을 채택하였습니다</a:t>
            </a:r>
            <a:endParaRPr sz="1000">
              <a:solidFill>
                <a:srgbClr val="595959"/>
              </a:solidFill>
              <a:latin typeface="Malgun Gothic"/>
              <a:ea typeface="Malgun Gothic"/>
              <a:cs typeface="Malgun Gothic"/>
              <a:sym typeface="Malgun Gothic"/>
            </a:endParaRPr>
          </a:p>
          <a:p>
            <a:pPr indent="0" lvl="0" marL="0" marR="0" rtl="0" algn="l">
              <a:spcBef>
                <a:spcPts val="0"/>
              </a:spcBef>
              <a:spcAft>
                <a:spcPts val="0"/>
              </a:spcAft>
              <a:buNone/>
            </a:pPr>
            <a:r>
              <a:t/>
            </a:r>
            <a:endParaRPr b="1" sz="1200">
              <a:solidFill>
                <a:srgbClr val="595959"/>
              </a:solidFill>
              <a:latin typeface="Malgun Gothic"/>
              <a:ea typeface="Malgun Gothic"/>
              <a:cs typeface="Malgun Gothic"/>
              <a:sym typeface="Malgun Gothic"/>
            </a:endParaRPr>
          </a:p>
          <a:p>
            <a:pPr indent="0" lvl="0" marL="0" marR="0" rtl="0" algn="l">
              <a:spcBef>
                <a:spcPts val="0"/>
              </a:spcBef>
              <a:spcAft>
                <a:spcPts val="0"/>
              </a:spcAft>
              <a:buNone/>
            </a:pPr>
            <a:r>
              <a:t/>
            </a:r>
            <a:endParaRPr b="1" sz="1200">
              <a:solidFill>
                <a:srgbClr val="595959"/>
              </a:solidFill>
              <a:latin typeface="Malgun Gothic"/>
              <a:ea typeface="Malgun Gothic"/>
              <a:cs typeface="Malgun Gothic"/>
              <a:sym typeface="Malgun Gothic"/>
            </a:endParaRPr>
          </a:p>
        </p:txBody>
      </p:sp>
      <p:graphicFrame>
        <p:nvGraphicFramePr>
          <p:cNvPr id="506" name="Google Shape;506;p18"/>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507" name="Google Shape;507;p18"/>
          <p:cNvSpPr txBox="1"/>
          <p:nvPr/>
        </p:nvSpPr>
        <p:spPr>
          <a:xfrm>
            <a:off x="2302223" y="3367719"/>
            <a:ext cx="2685351"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00">
                <a:solidFill>
                  <a:srgbClr val="A5A5A5"/>
                </a:solidFill>
                <a:latin typeface="Malgun Gothic"/>
                <a:ea typeface="Malgun Gothic"/>
                <a:cs typeface="Malgun Gothic"/>
                <a:sym typeface="Malgun Gothic"/>
              </a:rPr>
              <a:t>※ 참고문헌: 한국콘크리트학회_표준시방서 </a:t>
            </a:r>
            <a:endParaRPr/>
          </a:p>
        </p:txBody>
      </p:sp>
      <p:sp>
        <p:nvSpPr>
          <p:cNvPr id="508" name="Google Shape;50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514" name="Google Shape;514;p19"/>
          <p:cNvSpPr/>
          <p:nvPr/>
        </p:nvSpPr>
        <p:spPr>
          <a:xfrm>
            <a:off x="807503" y="1362075"/>
            <a:ext cx="3705225" cy="88582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Malgun Gothic"/>
                <a:ea typeface="Malgun Gothic"/>
                <a:cs typeface="Malgun Gothic"/>
                <a:sym typeface="Malgun Gothic"/>
              </a:rPr>
              <a:t>데이터 마트</a:t>
            </a:r>
            <a:endParaRPr/>
          </a:p>
        </p:txBody>
      </p:sp>
      <p:graphicFrame>
        <p:nvGraphicFramePr>
          <p:cNvPr id="515" name="Google Shape;515;p19"/>
          <p:cNvGraphicFramePr/>
          <p:nvPr/>
        </p:nvGraphicFramePr>
        <p:xfrm>
          <a:off x="838200" y="2564525"/>
          <a:ext cx="3000000" cy="3000000"/>
        </p:xfrm>
        <a:graphic>
          <a:graphicData uri="http://schemas.openxmlformats.org/drawingml/2006/table">
            <a:tbl>
              <a:tblPr bandRow="1" firstRow="1">
                <a:noFill/>
                <a:tableStyleId>{3F250CEE-1078-4A33-912E-ED99013365BF}</a:tableStyleId>
              </a:tblPr>
              <a:tblGrid>
                <a:gridCol w="3705225"/>
              </a:tblGrid>
              <a:tr h="464425">
                <a:tc>
                  <a:txBody>
                    <a:bodyPr/>
                    <a:lstStyle/>
                    <a:p>
                      <a:pPr indent="0" lvl="0" marL="0" marR="0" rtl="0" algn="ctr">
                        <a:lnSpc>
                          <a:spcPct val="150000"/>
                        </a:lnSpc>
                        <a:spcBef>
                          <a:spcPts val="0"/>
                        </a:spcBef>
                        <a:spcAft>
                          <a:spcPts val="0"/>
                        </a:spcAft>
                        <a:buNone/>
                      </a:pPr>
                      <a:r>
                        <a:rPr b="1" lang="ko-KR" sz="1600" u="none" cap="none" strike="noStrike">
                          <a:solidFill>
                            <a:srgbClr val="262626"/>
                          </a:solidFill>
                        </a:rPr>
                        <a:t>납기일자</a:t>
                      </a:r>
                      <a:endParaRPr b="1" sz="1600" u="none" cap="none" strike="noStrike">
                        <a:solidFill>
                          <a:srgbClr val="262626"/>
                        </a:solidFill>
                      </a:endParaRPr>
                    </a:p>
                  </a:txBody>
                  <a:tcPr marT="45725" marB="45725" marR="91450" marL="91450"/>
                </a:tc>
              </a:tr>
              <a:tr h="438150">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판매중량</a:t>
                      </a:r>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제품명</a:t>
                      </a:r>
                      <a:endParaRPr b="0" sz="1600" u="none" cap="none" strike="noStrike">
                        <a:solidFill>
                          <a:srgbClr val="3F3F3F"/>
                        </a:solidFill>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예측판매중량</a:t>
                      </a:r>
                      <a:endParaRPr b="0" sz="1600" u="none" cap="none" strike="noStrike">
                        <a:solidFill>
                          <a:srgbClr val="3F3F3F"/>
                        </a:solidFill>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온도</a:t>
                      </a:r>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습도</a:t>
                      </a:r>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국내건설수주액</a:t>
                      </a:r>
                      <a:endParaRPr/>
                    </a:p>
                  </a:txBody>
                  <a:tcPr marT="45725" marB="45725" marR="91450" marL="91450"/>
                </a:tc>
              </a:tr>
              <a:tr h="455375">
                <a:tc>
                  <a:txBody>
                    <a:bodyPr/>
                    <a:lstStyle/>
                    <a:p>
                      <a:pPr indent="0" lvl="0" marL="0" marR="0" rtl="0" algn="ctr">
                        <a:lnSpc>
                          <a:spcPct val="150000"/>
                        </a:lnSpc>
                        <a:spcBef>
                          <a:spcPts val="0"/>
                        </a:spcBef>
                        <a:spcAft>
                          <a:spcPts val="0"/>
                        </a:spcAft>
                        <a:buNone/>
                      </a:pPr>
                      <a:r>
                        <a:rPr b="0" lang="ko-KR" sz="1600" u="none" cap="none" strike="noStrike">
                          <a:solidFill>
                            <a:srgbClr val="3F3F3F"/>
                          </a:solidFill>
                        </a:rPr>
                        <a:t>국내건설기성액</a:t>
                      </a:r>
                      <a:endParaRPr b="0" sz="1600" u="none" cap="none" strike="noStrike">
                        <a:solidFill>
                          <a:srgbClr val="3F3F3F"/>
                        </a:solidFill>
                      </a:endParaRPr>
                    </a:p>
                  </a:txBody>
                  <a:tcPr marT="45725" marB="45725" marR="91450" marL="91450"/>
                </a:tc>
              </a:tr>
            </a:tbl>
          </a:graphicData>
        </a:graphic>
      </p:graphicFrame>
      <p:sp>
        <p:nvSpPr>
          <p:cNvPr id="516" name="Google Shape;516;p19"/>
          <p:cNvSpPr/>
          <p:nvPr/>
        </p:nvSpPr>
        <p:spPr>
          <a:xfrm>
            <a:off x="7448550" y="1362075"/>
            <a:ext cx="3705225" cy="88582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dk1"/>
                </a:solidFill>
                <a:latin typeface="Malgun Gothic"/>
                <a:ea typeface="Malgun Gothic"/>
                <a:cs typeface="Malgun Gothic"/>
                <a:sym typeface="Malgun Gothic"/>
              </a:rPr>
              <a:t>분석용 데이터세트</a:t>
            </a:r>
            <a:endParaRPr/>
          </a:p>
        </p:txBody>
      </p:sp>
      <p:graphicFrame>
        <p:nvGraphicFramePr>
          <p:cNvPr id="517" name="Google Shape;517;p19"/>
          <p:cNvGraphicFramePr/>
          <p:nvPr/>
        </p:nvGraphicFramePr>
        <p:xfrm>
          <a:off x="7448550" y="2544286"/>
          <a:ext cx="3000000" cy="3000000"/>
        </p:xfrm>
        <a:graphic>
          <a:graphicData uri="http://schemas.openxmlformats.org/drawingml/2006/table">
            <a:tbl>
              <a:tblPr bandRow="1" firstRow="1">
                <a:noFill/>
                <a:tableStyleId>{3F250CEE-1078-4A33-912E-ED99013365BF}</a:tableStyleId>
              </a:tblPr>
              <a:tblGrid>
                <a:gridCol w="3705225"/>
              </a:tblGrid>
              <a:tr h="584525">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판매중량(주별 합계, target)</a:t>
                      </a:r>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제품명</a:t>
                      </a:r>
                      <a:endParaRPr sz="1600" u="none" cap="none" strike="noStrike">
                        <a:solidFill>
                          <a:srgbClr val="3F3F3F"/>
                        </a:solidFill>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예측판매중량</a:t>
                      </a:r>
                      <a:endParaRPr sz="1600" u="none" cap="none" strike="noStrike">
                        <a:solidFill>
                          <a:srgbClr val="3F3F3F"/>
                        </a:solidFill>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온도</a:t>
                      </a:r>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습도</a:t>
                      </a:r>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국내건설수주액</a:t>
                      </a:r>
                      <a:endParaRPr/>
                    </a:p>
                  </a:txBody>
                  <a:tcPr marT="45725" marB="45725" marR="91450" marL="91450"/>
                </a:tc>
              </a:tr>
              <a:tr h="510350">
                <a:tc>
                  <a:txBody>
                    <a:bodyPr/>
                    <a:lstStyle/>
                    <a:p>
                      <a:pPr indent="0" lvl="0" marL="0" marR="0" rtl="0" algn="ctr">
                        <a:lnSpc>
                          <a:spcPct val="150000"/>
                        </a:lnSpc>
                        <a:spcBef>
                          <a:spcPts val="0"/>
                        </a:spcBef>
                        <a:spcAft>
                          <a:spcPts val="0"/>
                        </a:spcAft>
                        <a:buNone/>
                      </a:pPr>
                      <a:r>
                        <a:rPr lang="ko-KR" sz="1600" u="none" cap="none" strike="noStrike">
                          <a:solidFill>
                            <a:srgbClr val="3F3F3F"/>
                          </a:solidFill>
                        </a:rPr>
                        <a:t>국내건설기성액</a:t>
                      </a:r>
                      <a:endParaRPr sz="1600" u="none" cap="none" strike="noStrike">
                        <a:solidFill>
                          <a:srgbClr val="3F3F3F"/>
                        </a:solidFill>
                      </a:endParaRPr>
                    </a:p>
                  </a:txBody>
                  <a:tcPr marT="45725" marB="45725" marR="91450" marL="91450"/>
                </a:tc>
              </a:tr>
            </a:tbl>
          </a:graphicData>
        </a:graphic>
      </p:graphicFrame>
      <p:sp>
        <p:nvSpPr>
          <p:cNvPr id="518" name="Google Shape;518;p19"/>
          <p:cNvSpPr/>
          <p:nvPr/>
        </p:nvSpPr>
        <p:spPr>
          <a:xfrm>
            <a:off x="5010150" y="3209925"/>
            <a:ext cx="2085975" cy="1047750"/>
          </a:xfrm>
          <a:prstGeom prst="rightArrow">
            <a:avLst>
              <a:gd fmla="val 50000" name="adj1"/>
              <a:gd fmla="val 50000" name="adj2"/>
            </a:avLst>
          </a:prstGeom>
          <a:gradFill>
            <a:gsLst>
              <a:gs pos="0">
                <a:schemeClr val="lt1"/>
              </a:gs>
              <a:gs pos="64000">
                <a:srgbClr val="595959"/>
              </a:gs>
              <a:gs pos="100000">
                <a:schemeClr val="dk1"/>
              </a:gs>
            </a:gsLst>
            <a:lin ang="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aphicFrame>
        <p:nvGraphicFramePr>
          <p:cNvPr id="519" name="Google Shape;519;p19"/>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pic>
        <p:nvPicPr>
          <p:cNvPr id="520" name="Google Shape;520;p19"/>
          <p:cNvPicPr preferRelativeResize="0"/>
          <p:nvPr/>
        </p:nvPicPr>
        <p:blipFill rotWithShape="1">
          <a:blip r:embed="rId3">
            <a:alphaModFix/>
          </a:blip>
          <a:srcRect b="0" l="0" r="0" t="0"/>
          <a:stretch/>
        </p:blipFill>
        <p:spPr>
          <a:xfrm>
            <a:off x="179934" y="4367571"/>
            <a:ext cx="7468642" cy="1810003"/>
          </a:xfrm>
          <a:prstGeom prst="rect">
            <a:avLst/>
          </a:prstGeom>
          <a:noFill/>
          <a:ln cap="flat" cmpd="sng" w="38100">
            <a:solidFill>
              <a:srgbClr val="A5A5A5"/>
            </a:solidFill>
            <a:prstDash val="solid"/>
            <a:round/>
            <a:headEnd len="sm" w="sm" type="none"/>
            <a:tailEnd len="sm" w="sm" type="none"/>
          </a:ln>
        </p:spPr>
      </p:pic>
      <p:sp>
        <p:nvSpPr>
          <p:cNvPr id="521" name="Google Shape;521;p19"/>
          <p:cNvSpPr txBox="1"/>
          <p:nvPr/>
        </p:nvSpPr>
        <p:spPr>
          <a:xfrm>
            <a:off x="596629" y="491409"/>
            <a:ext cx="20313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생산계획모델</a:t>
            </a:r>
            <a:endParaRPr b="1" sz="2400">
              <a:solidFill>
                <a:srgbClr val="262626"/>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750"/>
                                        <p:tgtEl>
                                          <p:spTgt spid="5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2" name="Shape 172"/>
        <p:cNvGrpSpPr/>
        <p:nvPr/>
      </p:nvGrpSpPr>
      <p:grpSpPr>
        <a:xfrm>
          <a:off x="0" y="0"/>
          <a:ext cx="0" cy="0"/>
          <a:chOff x="0" y="0"/>
          <a:chExt cx="0" cy="0"/>
        </a:xfrm>
      </p:grpSpPr>
      <p:sp>
        <p:nvSpPr>
          <p:cNvPr id="173" name="Google Shape;173;p2"/>
          <p:cNvSpPr txBox="1"/>
          <p:nvPr/>
        </p:nvSpPr>
        <p:spPr>
          <a:xfrm>
            <a:off x="757136" y="1061358"/>
            <a:ext cx="3855543" cy="110799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6600">
                <a:solidFill>
                  <a:srgbClr val="BFBFBF"/>
                </a:solidFill>
                <a:latin typeface="Arial"/>
                <a:ea typeface="Arial"/>
                <a:cs typeface="Arial"/>
                <a:sym typeface="Arial"/>
              </a:rPr>
              <a:t>Contents</a:t>
            </a:r>
            <a:endParaRPr b="1" sz="1800">
              <a:solidFill>
                <a:srgbClr val="BFBFBF"/>
              </a:solidFill>
              <a:latin typeface="Arial"/>
              <a:ea typeface="Arial"/>
              <a:cs typeface="Arial"/>
              <a:sym typeface="Arial"/>
            </a:endParaRPr>
          </a:p>
        </p:txBody>
      </p:sp>
      <p:sp>
        <p:nvSpPr>
          <p:cNvPr id="174" name="Google Shape;174;p2"/>
          <p:cNvSpPr txBox="1"/>
          <p:nvPr/>
        </p:nvSpPr>
        <p:spPr>
          <a:xfrm>
            <a:off x="5711372" y="803729"/>
            <a:ext cx="4719562" cy="46823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4000">
                <a:solidFill>
                  <a:srgbClr val="BFBFBF"/>
                </a:solidFill>
                <a:latin typeface="Malgun Gothic"/>
                <a:ea typeface="Malgun Gothic"/>
                <a:cs typeface="Malgun Gothic"/>
                <a:sym typeface="Malgun Gothic"/>
              </a:rPr>
              <a:t>01</a:t>
            </a:r>
            <a:r>
              <a:rPr lang="ko-KR" sz="4400">
                <a:solidFill>
                  <a:srgbClr val="BFBFBF"/>
                </a:solidFill>
                <a:latin typeface="Malgun Gothic"/>
                <a:ea typeface="Malgun Gothic"/>
                <a:cs typeface="Malgun Gothic"/>
                <a:sym typeface="Malgun Gothic"/>
              </a:rPr>
              <a:t> </a:t>
            </a:r>
            <a:r>
              <a:rPr b="1" lang="ko-KR" sz="1800">
                <a:solidFill>
                  <a:srgbClr val="BFBFBF"/>
                </a:solidFill>
                <a:latin typeface="Malgun Gothic"/>
                <a:ea typeface="Malgun Gothic"/>
                <a:cs typeface="Malgun Gothic"/>
                <a:sym typeface="Malgun Gothic"/>
              </a:rPr>
              <a:t>Future Cast </a:t>
            </a:r>
            <a:r>
              <a:rPr lang="ko-KR" sz="1800">
                <a:solidFill>
                  <a:srgbClr val="BFBFBF"/>
                </a:solidFill>
                <a:latin typeface="Malgun Gothic"/>
                <a:ea typeface="Malgun Gothic"/>
                <a:cs typeface="Malgun Gothic"/>
                <a:sym typeface="Malgun Gothic"/>
              </a:rPr>
              <a:t>팀 소개</a:t>
            </a:r>
            <a:endParaRPr sz="1800">
              <a:solidFill>
                <a:srgbClr val="BFBFBF"/>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4000">
                <a:solidFill>
                  <a:srgbClr val="BFBFBF"/>
                </a:solidFill>
                <a:latin typeface="Malgun Gothic"/>
                <a:ea typeface="Malgun Gothic"/>
                <a:cs typeface="Malgun Gothic"/>
                <a:sym typeface="Malgun Gothic"/>
              </a:rPr>
              <a:t>  02 </a:t>
            </a:r>
            <a:r>
              <a:rPr lang="ko-KR" sz="1800">
                <a:solidFill>
                  <a:srgbClr val="BFBFBF"/>
                </a:solidFill>
                <a:latin typeface="Malgun Gothic"/>
                <a:ea typeface="Malgun Gothic"/>
                <a:cs typeface="Malgun Gothic"/>
                <a:sym typeface="Malgun Gothic"/>
              </a:rPr>
              <a:t>프로젝트 개요</a:t>
            </a:r>
            <a:endParaRPr sz="1800">
              <a:solidFill>
                <a:srgbClr val="BFBFBF"/>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4000">
                <a:solidFill>
                  <a:srgbClr val="BFBFBF"/>
                </a:solidFill>
                <a:latin typeface="Malgun Gothic"/>
                <a:ea typeface="Malgun Gothic"/>
                <a:cs typeface="Malgun Gothic"/>
                <a:sym typeface="Malgun Gothic"/>
              </a:rPr>
              <a:t>	03 </a:t>
            </a:r>
            <a:r>
              <a:rPr lang="ko-KR" sz="1800">
                <a:solidFill>
                  <a:srgbClr val="BFBFBF"/>
                </a:solidFill>
                <a:latin typeface="Malgun Gothic"/>
                <a:ea typeface="Malgun Gothic"/>
                <a:cs typeface="Malgun Gothic"/>
                <a:sym typeface="Malgun Gothic"/>
              </a:rPr>
              <a:t>프로젝트 수행 절차 및 방법</a:t>
            </a:r>
            <a:endParaRPr sz="1800">
              <a:solidFill>
                <a:srgbClr val="BFBFBF"/>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4000">
                <a:solidFill>
                  <a:srgbClr val="BFBFBF"/>
                </a:solidFill>
                <a:latin typeface="Malgun Gothic"/>
                <a:ea typeface="Malgun Gothic"/>
                <a:cs typeface="Malgun Gothic"/>
                <a:sym typeface="Malgun Gothic"/>
              </a:rPr>
              <a:t>  04 </a:t>
            </a:r>
            <a:r>
              <a:rPr lang="ko-KR" sz="1800">
                <a:solidFill>
                  <a:srgbClr val="BFBFBF"/>
                </a:solidFill>
                <a:latin typeface="Malgun Gothic"/>
                <a:ea typeface="Malgun Gothic"/>
                <a:cs typeface="Malgun Gothic"/>
                <a:sym typeface="Malgun Gothic"/>
              </a:rPr>
              <a:t>프로젝트 수행 결과</a:t>
            </a:r>
            <a:endParaRPr sz="1800">
              <a:solidFill>
                <a:srgbClr val="BFBFBF"/>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4000">
                <a:solidFill>
                  <a:srgbClr val="BFBFBF"/>
                </a:solidFill>
                <a:latin typeface="Malgun Gothic"/>
                <a:ea typeface="Malgun Gothic"/>
                <a:cs typeface="Malgun Gothic"/>
                <a:sym typeface="Malgun Gothic"/>
              </a:rPr>
              <a:t>05 </a:t>
            </a:r>
            <a:r>
              <a:rPr lang="ko-KR" sz="1800">
                <a:solidFill>
                  <a:srgbClr val="BFBFBF"/>
                </a:solidFill>
                <a:latin typeface="Malgun Gothic"/>
                <a:ea typeface="Malgun Gothic"/>
                <a:cs typeface="Malgun Gothic"/>
                <a:sym typeface="Malgun Gothic"/>
              </a:rPr>
              <a:t>자체 평가 의견</a:t>
            </a:r>
            <a:endParaRPr/>
          </a:p>
        </p:txBody>
      </p:sp>
      <p:cxnSp>
        <p:nvCxnSpPr>
          <p:cNvPr id="175" name="Google Shape;175;p2"/>
          <p:cNvCxnSpPr/>
          <p:nvPr/>
        </p:nvCxnSpPr>
        <p:spPr>
          <a:xfrm>
            <a:off x="5501814" y="1861457"/>
            <a:ext cx="5147128" cy="0"/>
          </a:xfrm>
          <a:prstGeom prst="straightConnector1">
            <a:avLst/>
          </a:prstGeom>
          <a:noFill/>
          <a:ln cap="flat" cmpd="sng" w="9525">
            <a:solidFill>
              <a:srgbClr val="F5F7FC"/>
            </a:solidFill>
            <a:prstDash val="solid"/>
            <a:miter lim="800000"/>
            <a:headEnd len="sm" w="sm" type="none"/>
            <a:tailEnd len="sm" w="sm" type="none"/>
          </a:ln>
        </p:spPr>
      </p:cxnSp>
      <p:cxnSp>
        <p:nvCxnSpPr>
          <p:cNvPr id="176" name="Google Shape;176;p2"/>
          <p:cNvCxnSpPr/>
          <p:nvPr/>
        </p:nvCxnSpPr>
        <p:spPr>
          <a:xfrm>
            <a:off x="5861043" y="2824842"/>
            <a:ext cx="5147128" cy="0"/>
          </a:xfrm>
          <a:prstGeom prst="straightConnector1">
            <a:avLst/>
          </a:prstGeom>
          <a:noFill/>
          <a:ln cap="flat" cmpd="sng" w="9525">
            <a:solidFill>
              <a:srgbClr val="F5F7FC"/>
            </a:solidFill>
            <a:prstDash val="solid"/>
            <a:miter lim="800000"/>
            <a:headEnd len="sm" w="sm" type="none"/>
            <a:tailEnd len="sm" w="sm" type="none"/>
          </a:ln>
        </p:spPr>
      </p:cxnSp>
      <p:cxnSp>
        <p:nvCxnSpPr>
          <p:cNvPr id="177" name="Google Shape;177;p2"/>
          <p:cNvCxnSpPr/>
          <p:nvPr/>
        </p:nvCxnSpPr>
        <p:spPr>
          <a:xfrm>
            <a:off x="6465200" y="3673928"/>
            <a:ext cx="5147128" cy="0"/>
          </a:xfrm>
          <a:prstGeom prst="straightConnector1">
            <a:avLst/>
          </a:prstGeom>
          <a:noFill/>
          <a:ln cap="flat" cmpd="sng" w="9525">
            <a:solidFill>
              <a:srgbClr val="F5F7FC"/>
            </a:solidFill>
            <a:prstDash val="solid"/>
            <a:miter lim="800000"/>
            <a:headEnd len="sm" w="sm" type="none"/>
            <a:tailEnd len="sm" w="sm" type="none"/>
          </a:ln>
        </p:spPr>
      </p:cxnSp>
      <p:cxnSp>
        <p:nvCxnSpPr>
          <p:cNvPr id="178" name="Google Shape;178;p2"/>
          <p:cNvCxnSpPr/>
          <p:nvPr/>
        </p:nvCxnSpPr>
        <p:spPr>
          <a:xfrm>
            <a:off x="5861043" y="4653642"/>
            <a:ext cx="5147128" cy="0"/>
          </a:xfrm>
          <a:prstGeom prst="straightConnector1">
            <a:avLst/>
          </a:prstGeom>
          <a:noFill/>
          <a:ln cap="flat" cmpd="sng" w="9525">
            <a:solidFill>
              <a:srgbClr val="F5F7FC"/>
            </a:solidFill>
            <a:prstDash val="solid"/>
            <a:miter lim="800000"/>
            <a:headEnd len="sm" w="sm" type="none"/>
            <a:tailEnd len="sm" w="sm" type="none"/>
          </a:ln>
        </p:spPr>
      </p:cxnSp>
      <p:cxnSp>
        <p:nvCxnSpPr>
          <p:cNvPr id="179" name="Google Shape;179;p2"/>
          <p:cNvCxnSpPr/>
          <p:nvPr/>
        </p:nvCxnSpPr>
        <p:spPr>
          <a:xfrm>
            <a:off x="5501814" y="5617028"/>
            <a:ext cx="5147128" cy="0"/>
          </a:xfrm>
          <a:prstGeom prst="straightConnector1">
            <a:avLst/>
          </a:prstGeom>
          <a:noFill/>
          <a:ln cap="flat" cmpd="sng" w="9525">
            <a:solidFill>
              <a:srgbClr val="F5F7FC"/>
            </a:solidFill>
            <a:prstDash val="solid"/>
            <a:miter lim="800000"/>
            <a:headEnd len="sm" w="sm" type="none"/>
            <a:tailEnd len="sm" w="sm" type="none"/>
          </a:ln>
        </p:spPr>
      </p:cxnSp>
      <p:sp>
        <p:nvSpPr>
          <p:cNvPr id="180" name="Google Shape;180;p2"/>
          <p:cNvSpPr txBox="1"/>
          <p:nvPr/>
        </p:nvSpPr>
        <p:spPr>
          <a:xfrm>
            <a:off x="5352143" y="1730652"/>
            <a:ext cx="30008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900">
                <a:solidFill>
                  <a:schemeClr val="lt1"/>
                </a:solidFill>
                <a:latin typeface="Malgun Gothic"/>
                <a:ea typeface="Malgun Gothic"/>
                <a:cs typeface="Malgun Gothic"/>
                <a:sym typeface="Malgun Gothic"/>
              </a:rPr>
              <a:t>●</a:t>
            </a:r>
            <a:endParaRPr sz="1050">
              <a:solidFill>
                <a:schemeClr val="lt1"/>
              </a:solidFill>
              <a:latin typeface="Malgun Gothic"/>
              <a:ea typeface="Malgun Gothic"/>
              <a:cs typeface="Malgun Gothic"/>
              <a:sym typeface="Malgun Gothic"/>
            </a:endParaRPr>
          </a:p>
        </p:txBody>
      </p:sp>
      <p:sp>
        <p:nvSpPr>
          <p:cNvPr id="181" name="Google Shape;181;p2"/>
          <p:cNvSpPr txBox="1"/>
          <p:nvPr/>
        </p:nvSpPr>
        <p:spPr>
          <a:xfrm>
            <a:off x="5726786" y="2694037"/>
            <a:ext cx="30008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900">
                <a:solidFill>
                  <a:schemeClr val="lt1"/>
                </a:solidFill>
                <a:latin typeface="Malgun Gothic"/>
                <a:ea typeface="Malgun Gothic"/>
                <a:cs typeface="Malgun Gothic"/>
                <a:sym typeface="Malgun Gothic"/>
              </a:rPr>
              <a:t>●</a:t>
            </a:r>
            <a:endParaRPr/>
          </a:p>
        </p:txBody>
      </p:sp>
      <p:sp>
        <p:nvSpPr>
          <p:cNvPr id="182" name="Google Shape;182;p2"/>
          <p:cNvSpPr txBox="1"/>
          <p:nvPr/>
        </p:nvSpPr>
        <p:spPr>
          <a:xfrm>
            <a:off x="6335239" y="3542915"/>
            <a:ext cx="25992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900">
                <a:solidFill>
                  <a:schemeClr val="lt1"/>
                </a:solidFill>
                <a:latin typeface="Malgun Gothic"/>
                <a:ea typeface="Malgun Gothic"/>
                <a:cs typeface="Malgun Gothic"/>
                <a:sym typeface="Malgun Gothic"/>
              </a:rPr>
              <a:t>●</a:t>
            </a:r>
            <a:endParaRPr/>
          </a:p>
        </p:txBody>
      </p:sp>
      <p:sp>
        <p:nvSpPr>
          <p:cNvPr id="183" name="Google Shape;183;p2"/>
          <p:cNvSpPr txBox="1"/>
          <p:nvPr/>
        </p:nvSpPr>
        <p:spPr>
          <a:xfrm>
            <a:off x="5743115" y="4526684"/>
            <a:ext cx="25992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900">
                <a:solidFill>
                  <a:schemeClr val="lt1"/>
                </a:solidFill>
                <a:latin typeface="Malgun Gothic"/>
                <a:ea typeface="Malgun Gothic"/>
                <a:cs typeface="Malgun Gothic"/>
                <a:sym typeface="Malgun Gothic"/>
              </a:rPr>
              <a:t>●</a:t>
            </a:r>
            <a:endParaRPr/>
          </a:p>
        </p:txBody>
      </p:sp>
      <p:sp>
        <p:nvSpPr>
          <p:cNvPr id="184" name="Google Shape;184;p2"/>
          <p:cNvSpPr txBox="1"/>
          <p:nvPr/>
        </p:nvSpPr>
        <p:spPr>
          <a:xfrm>
            <a:off x="5352143" y="5486101"/>
            <a:ext cx="25992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900">
                <a:solidFill>
                  <a:schemeClr val="lt1"/>
                </a:solidFill>
                <a:latin typeface="Malgun Gothic"/>
                <a:ea typeface="Malgun Gothic"/>
                <a:cs typeface="Malgun Gothic"/>
                <a:sym typeface="Malgun Gothic"/>
              </a:rPr>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20"/>
          <p:cNvSpPr/>
          <p:nvPr/>
        </p:nvSpPr>
        <p:spPr>
          <a:xfrm>
            <a:off x="2956162" y="1622384"/>
            <a:ext cx="1792910" cy="795982"/>
          </a:xfrm>
          <a:prstGeom prst="rect">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8" name="Google Shape;528;p20"/>
          <p:cNvSpPr/>
          <p:nvPr/>
        </p:nvSpPr>
        <p:spPr>
          <a:xfrm>
            <a:off x="864108" y="1602746"/>
            <a:ext cx="1792910" cy="795982"/>
          </a:xfrm>
          <a:prstGeom prst="rect">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9" name="Google Shape;529;p20"/>
          <p:cNvSpPr txBox="1"/>
          <p:nvPr/>
        </p:nvSpPr>
        <p:spPr>
          <a:xfrm>
            <a:off x="1277584" y="1742185"/>
            <a:ext cx="104608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3F3F3F"/>
                </a:solidFill>
                <a:latin typeface="Malgun Gothic"/>
                <a:ea typeface="Malgun Gothic"/>
                <a:cs typeface="Malgun Gothic"/>
                <a:sym typeface="Malgun Gothic"/>
              </a:rPr>
              <a:t>Ridge</a:t>
            </a:r>
            <a:endParaRPr b="1" sz="2400">
              <a:solidFill>
                <a:srgbClr val="3F3F3F"/>
              </a:solidFill>
              <a:latin typeface="Malgun Gothic"/>
              <a:ea typeface="Malgun Gothic"/>
              <a:cs typeface="Malgun Gothic"/>
              <a:sym typeface="Malgun Gothic"/>
            </a:endParaRPr>
          </a:p>
        </p:txBody>
      </p:sp>
      <p:sp>
        <p:nvSpPr>
          <p:cNvPr id="530" name="Google Shape;530;p20"/>
          <p:cNvSpPr/>
          <p:nvPr/>
        </p:nvSpPr>
        <p:spPr>
          <a:xfrm>
            <a:off x="791381" y="2525631"/>
            <a:ext cx="1938363" cy="1447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1" name="Google Shape;531;p20"/>
          <p:cNvSpPr txBox="1"/>
          <p:nvPr/>
        </p:nvSpPr>
        <p:spPr>
          <a:xfrm>
            <a:off x="1101442" y="3244480"/>
            <a:ext cx="1489354"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3F3F3F"/>
                </a:solidFill>
                <a:latin typeface="Malgun Gothic"/>
                <a:ea typeface="Malgun Gothic"/>
                <a:cs typeface="Malgun Gothic"/>
                <a:sym typeface="Malgun Gothic"/>
              </a:rPr>
              <a:t>ACC : 0.769</a:t>
            </a:r>
            <a:endParaRPr b="1" sz="1700">
              <a:solidFill>
                <a:srgbClr val="3F3F3F"/>
              </a:solidFill>
              <a:latin typeface="Malgun Gothic"/>
              <a:ea typeface="Malgun Gothic"/>
              <a:cs typeface="Malgun Gothic"/>
              <a:sym typeface="Malgun Gothic"/>
            </a:endParaRPr>
          </a:p>
        </p:txBody>
      </p:sp>
      <p:sp>
        <p:nvSpPr>
          <p:cNvPr id="532" name="Google Shape;532;p20"/>
          <p:cNvSpPr txBox="1"/>
          <p:nvPr/>
        </p:nvSpPr>
        <p:spPr>
          <a:xfrm>
            <a:off x="1807434" y="862767"/>
            <a:ext cx="1476686" cy="3738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400">
                <a:solidFill>
                  <a:srgbClr val="595959"/>
                </a:solidFill>
                <a:latin typeface="Malgun Gothic"/>
                <a:ea typeface="Malgun Gothic"/>
                <a:cs typeface="Malgun Gothic"/>
                <a:sym typeface="Malgun Gothic"/>
              </a:rPr>
              <a:t>** 제품 AE 기준</a:t>
            </a:r>
            <a:endParaRPr sz="1400">
              <a:solidFill>
                <a:schemeClr val="dk1"/>
              </a:solidFill>
              <a:latin typeface="Malgun Gothic"/>
              <a:ea typeface="Malgun Gothic"/>
              <a:cs typeface="Malgun Gothic"/>
              <a:sym typeface="Malgun Gothic"/>
            </a:endParaRPr>
          </a:p>
        </p:txBody>
      </p:sp>
      <p:sp>
        <p:nvSpPr>
          <p:cNvPr id="533" name="Google Shape;533;p20"/>
          <p:cNvSpPr txBox="1"/>
          <p:nvPr/>
        </p:nvSpPr>
        <p:spPr>
          <a:xfrm>
            <a:off x="1101441" y="2810722"/>
            <a:ext cx="1489354"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3F3F3F"/>
                </a:solidFill>
                <a:latin typeface="Malgun Gothic"/>
                <a:ea typeface="Malgun Gothic"/>
                <a:cs typeface="Malgun Gothic"/>
                <a:sym typeface="Malgun Gothic"/>
              </a:rPr>
              <a:t>RMSE : 0.2</a:t>
            </a:r>
            <a:endParaRPr b="1" sz="1700">
              <a:solidFill>
                <a:srgbClr val="3F3F3F"/>
              </a:solidFill>
              <a:latin typeface="Malgun Gothic"/>
              <a:ea typeface="Malgun Gothic"/>
              <a:cs typeface="Malgun Gothic"/>
              <a:sym typeface="Malgun Gothic"/>
            </a:endParaRPr>
          </a:p>
        </p:txBody>
      </p:sp>
      <p:sp>
        <p:nvSpPr>
          <p:cNvPr id="534" name="Google Shape;534;p20"/>
          <p:cNvSpPr txBox="1"/>
          <p:nvPr/>
        </p:nvSpPr>
        <p:spPr>
          <a:xfrm>
            <a:off x="3398324" y="1775417"/>
            <a:ext cx="10450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3F3F3F"/>
                </a:solidFill>
                <a:latin typeface="Malgun Gothic"/>
                <a:ea typeface="Malgun Gothic"/>
                <a:cs typeface="Malgun Gothic"/>
                <a:sym typeface="Malgun Gothic"/>
              </a:rPr>
              <a:t>Lasso</a:t>
            </a:r>
            <a:endParaRPr b="1" sz="2400">
              <a:solidFill>
                <a:srgbClr val="3F3F3F"/>
              </a:solidFill>
              <a:latin typeface="Malgun Gothic"/>
              <a:ea typeface="Malgun Gothic"/>
              <a:cs typeface="Malgun Gothic"/>
              <a:sym typeface="Malgun Gothic"/>
            </a:endParaRPr>
          </a:p>
        </p:txBody>
      </p:sp>
      <p:sp>
        <p:nvSpPr>
          <p:cNvPr id="535" name="Google Shape;535;p20"/>
          <p:cNvSpPr/>
          <p:nvPr/>
        </p:nvSpPr>
        <p:spPr>
          <a:xfrm>
            <a:off x="2888422" y="2534374"/>
            <a:ext cx="1938363" cy="1447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6" name="Google Shape;536;p20"/>
          <p:cNvSpPr txBox="1"/>
          <p:nvPr/>
        </p:nvSpPr>
        <p:spPr>
          <a:xfrm>
            <a:off x="3098035" y="3244481"/>
            <a:ext cx="1651037"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3F3F3F"/>
                </a:solidFill>
                <a:latin typeface="Malgun Gothic"/>
                <a:ea typeface="Malgun Gothic"/>
                <a:cs typeface="Malgun Gothic"/>
                <a:sym typeface="Malgun Gothic"/>
              </a:rPr>
              <a:t>ACC : 0.766</a:t>
            </a:r>
            <a:endParaRPr b="1" sz="1700">
              <a:solidFill>
                <a:srgbClr val="3F3F3F"/>
              </a:solidFill>
              <a:latin typeface="Malgun Gothic"/>
              <a:ea typeface="Malgun Gothic"/>
              <a:cs typeface="Malgun Gothic"/>
              <a:sym typeface="Malgun Gothic"/>
            </a:endParaRPr>
          </a:p>
        </p:txBody>
      </p:sp>
      <p:sp>
        <p:nvSpPr>
          <p:cNvPr id="537" name="Google Shape;537;p20"/>
          <p:cNvSpPr txBox="1"/>
          <p:nvPr/>
        </p:nvSpPr>
        <p:spPr>
          <a:xfrm>
            <a:off x="3098035" y="2810722"/>
            <a:ext cx="229688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3F3F3F"/>
                </a:solidFill>
                <a:latin typeface="Malgun Gothic"/>
                <a:ea typeface="Malgun Gothic"/>
                <a:cs typeface="Malgun Gothic"/>
                <a:sym typeface="Malgun Gothic"/>
              </a:rPr>
              <a:t>RMSE : 0.2</a:t>
            </a:r>
            <a:endParaRPr b="1" sz="1700">
              <a:solidFill>
                <a:srgbClr val="3F3F3F"/>
              </a:solidFill>
              <a:latin typeface="Malgun Gothic"/>
              <a:ea typeface="Malgun Gothic"/>
              <a:cs typeface="Malgun Gothic"/>
              <a:sym typeface="Malgun Gothic"/>
            </a:endParaRPr>
          </a:p>
        </p:txBody>
      </p:sp>
      <p:sp>
        <p:nvSpPr>
          <p:cNvPr id="538" name="Google Shape;538;p20"/>
          <p:cNvSpPr/>
          <p:nvPr/>
        </p:nvSpPr>
        <p:spPr>
          <a:xfrm>
            <a:off x="5063177" y="1639109"/>
            <a:ext cx="1792910" cy="795982"/>
          </a:xfrm>
          <a:prstGeom prst="rect">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39" name="Google Shape;539;p20"/>
          <p:cNvSpPr txBox="1"/>
          <p:nvPr/>
        </p:nvSpPr>
        <p:spPr>
          <a:xfrm>
            <a:off x="5576182" y="1805211"/>
            <a:ext cx="111063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3F3F3F"/>
                </a:solidFill>
                <a:latin typeface="Malgun Gothic"/>
                <a:ea typeface="Malgun Gothic"/>
                <a:cs typeface="Malgun Gothic"/>
                <a:sym typeface="Malgun Gothic"/>
              </a:rPr>
              <a:t>DTR</a:t>
            </a:r>
            <a:endParaRPr b="1" sz="2400">
              <a:solidFill>
                <a:srgbClr val="3F3F3F"/>
              </a:solidFill>
              <a:latin typeface="Malgun Gothic"/>
              <a:ea typeface="Malgun Gothic"/>
              <a:cs typeface="Malgun Gothic"/>
              <a:sym typeface="Malgun Gothic"/>
            </a:endParaRPr>
          </a:p>
        </p:txBody>
      </p:sp>
      <p:sp>
        <p:nvSpPr>
          <p:cNvPr id="540" name="Google Shape;540;p20"/>
          <p:cNvSpPr/>
          <p:nvPr/>
        </p:nvSpPr>
        <p:spPr>
          <a:xfrm>
            <a:off x="4985463" y="2551861"/>
            <a:ext cx="1938363" cy="1447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1" name="Google Shape;541;p20"/>
          <p:cNvSpPr txBox="1"/>
          <p:nvPr/>
        </p:nvSpPr>
        <p:spPr>
          <a:xfrm>
            <a:off x="5212171" y="3245289"/>
            <a:ext cx="229688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3F3F3F"/>
                </a:solidFill>
                <a:latin typeface="Malgun Gothic"/>
                <a:ea typeface="Malgun Gothic"/>
                <a:cs typeface="Malgun Gothic"/>
                <a:sym typeface="Malgun Gothic"/>
              </a:rPr>
              <a:t>ACC : 0.904</a:t>
            </a:r>
            <a:endParaRPr b="1" sz="1700">
              <a:solidFill>
                <a:srgbClr val="3F3F3F"/>
              </a:solidFill>
              <a:latin typeface="Malgun Gothic"/>
              <a:ea typeface="Malgun Gothic"/>
              <a:cs typeface="Malgun Gothic"/>
              <a:sym typeface="Malgun Gothic"/>
            </a:endParaRPr>
          </a:p>
        </p:txBody>
      </p:sp>
      <p:sp>
        <p:nvSpPr>
          <p:cNvPr id="542" name="Google Shape;542;p20"/>
          <p:cNvSpPr txBox="1"/>
          <p:nvPr/>
        </p:nvSpPr>
        <p:spPr>
          <a:xfrm>
            <a:off x="5155420" y="2810292"/>
            <a:ext cx="229688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3F3F3F"/>
                </a:solidFill>
                <a:latin typeface="Malgun Gothic"/>
                <a:ea typeface="Malgun Gothic"/>
                <a:cs typeface="Malgun Gothic"/>
                <a:sym typeface="Malgun Gothic"/>
              </a:rPr>
              <a:t>RMSE : 0.15</a:t>
            </a:r>
            <a:endParaRPr b="1" sz="1700">
              <a:solidFill>
                <a:srgbClr val="3F3F3F"/>
              </a:solidFill>
              <a:latin typeface="Malgun Gothic"/>
              <a:ea typeface="Malgun Gothic"/>
              <a:cs typeface="Malgun Gothic"/>
              <a:sym typeface="Malgun Gothic"/>
            </a:endParaRPr>
          </a:p>
        </p:txBody>
      </p:sp>
      <p:sp>
        <p:nvSpPr>
          <p:cNvPr id="543" name="Google Shape;543;p20"/>
          <p:cNvSpPr/>
          <p:nvPr/>
        </p:nvSpPr>
        <p:spPr>
          <a:xfrm>
            <a:off x="7155231" y="1635667"/>
            <a:ext cx="1792910" cy="795982"/>
          </a:xfrm>
          <a:prstGeom prst="rect">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4" name="Google Shape;544;p20"/>
          <p:cNvSpPr txBox="1"/>
          <p:nvPr/>
        </p:nvSpPr>
        <p:spPr>
          <a:xfrm>
            <a:off x="7606956" y="1811581"/>
            <a:ext cx="8823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3F3F3F"/>
                </a:solidFill>
                <a:latin typeface="Malgun Gothic"/>
                <a:ea typeface="Malgun Gothic"/>
                <a:cs typeface="Malgun Gothic"/>
                <a:sym typeface="Malgun Gothic"/>
              </a:rPr>
              <a:t>LGB</a:t>
            </a:r>
            <a:endParaRPr b="1" sz="2400">
              <a:solidFill>
                <a:srgbClr val="3F3F3F"/>
              </a:solidFill>
              <a:latin typeface="Malgun Gothic"/>
              <a:ea typeface="Malgun Gothic"/>
              <a:cs typeface="Malgun Gothic"/>
              <a:sym typeface="Malgun Gothic"/>
            </a:endParaRPr>
          </a:p>
        </p:txBody>
      </p:sp>
      <p:sp>
        <p:nvSpPr>
          <p:cNvPr id="545" name="Google Shape;545;p20"/>
          <p:cNvSpPr/>
          <p:nvPr/>
        </p:nvSpPr>
        <p:spPr>
          <a:xfrm>
            <a:off x="7047625" y="2568793"/>
            <a:ext cx="1938363" cy="1447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6" name="Google Shape;546;p20"/>
          <p:cNvSpPr txBox="1"/>
          <p:nvPr/>
        </p:nvSpPr>
        <p:spPr>
          <a:xfrm>
            <a:off x="7250895" y="3249531"/>
            <a:ext cx="229688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3F3F3F"/>
                </a:solidFill>
                <a:latin typeface="Malgun Gothic"/>
                <a:ea typeface="Malgun Gothic"/>
                <a:cs typeface="Malgun Gothic"/>
                <a:sym typeface="Malgun Gothic"/>
              </a:rPr>
              <a:t>ACC : 0.882</a:t>
            </a:r>
            <a:endParaRPr b="1" sz="1700">
              <a:solidFill>
                <a:srgbClr val="3F3F3F"/>
              </a:solidFill>
              <a:latin typeface="Malgun Gothic"/>
              <a:ea typeface="Malgun Gothic"/>
              <a:cs typeface="Malgun Gothic"/>
              <a:sym typeface="Malgun Gothic"/>
            </a:endParaRPr>
          </a:p>
        </p:txBody>
      </p:sp>
      <p:sp>
        <p:nvSpPr>
          <p:cNvPr id="547" name="Google Shape;547;p20"/>
          <p:cNvSpPr txBox="1"/>
          <p:nvPr/>
        </p:nvSpPr>
        <p:spPr>
          <a:xfrm>
            <a:off x="7251626" y="2830857"/>
            <a:ext cx="229688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3F3F3F"/>
                </a:solidFill>
                <a:latin typeface="Malgun Gothic"/>
                <a:ea typeface="Malgun Gothic"/>
                <a:cs typeface="Malgun Gothic"/>
                <a:sym typeface="Malgun Gothic"/>
              </a:rPr>
              <a:t>RMSE : 0.21</a:t>
            </a:r>
            <a:endParaRPr b="1" sz="1700">
              <a:solidFill>
                <a:srgbClr val="3F3F3F"/>
              </a:solidFill>
              <a:latin typeface="Malgun Gothic"/>
              <a:ea typeface="Malgun Gothic"/>
              <a:cs typeface="Malgun Gothic"/>
              <a:sym typeface="Malgun Gothic"/>
            </a:endParaRPr>
          </a:p>
        </p:txBody>
      </p:sp>
      <p:sp>
        <p:nvSpPr>
          <p:cNvPr id="548" name="Google Shape;548;p20"/>
          <p:cNvSpPr/>
          <p:nvPr/>
        </p:nvSpPr>
        <p:spPr>
          <a:xfrm>
            <a:off x="9403383" y="1657202"/>
            <a:ext cx="1792910" cy="795982"/>
          </a:xfrm>
          <a:prstGeom prst="rect">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9" name="Google Shape;549;p20"/>
          <p:cNvSpPr txBox="1"/>
          <p:nvPr/>
        </p:nvSpPr>
        <p:spPr>
          <a:xfrm>
            <a:off x="9884058" y="1805211"/>
            <a:ext cx="2296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XGB</a:t>
            </a:r>
            <a:endParaRPr b="1" sz="2400">
              <a:solidFill>
                <a:schemeClr val="dk1"/>
              </a:solidFill>
              <a:latin typeface="Malgun Gothic"/>
              <a:ea typeface="Malgun Gothic"/>
              <a:cs typeface="Malgun Gothic"/>
              <a:sym typeface="Malgun Gothic"/>
            </a:endParaRPr>
          </a:p>
        </p:txBody>
      </p:sp>
      <p:sp>
        <p:nvSpPr>
          <p:cNvPr id="550" name="Google Shape;550;p20"/>
          <p:cNvSpPr/>
          <p:nvPr/>
        </p:nvSpPr>
        <p:spPr>
          <a:xfrm>
            <a:off x="9351573" y="2568793"/>
            <a:ext cx="1938363" cy="1447800"/>
          </a:xfrm>
          <a:prstGeom prst="rect">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1" name="Google Shape;551;p20"/>
          <p:cNvSpPr txBox="1"/>
          <p:nvPr/>
        </p:nvSpPr>
        <p:spPr>
          <a:xfrm>
            <a:off x="9499536" y="3252028"/>
            <a:ext cx="229688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262626"/>
                </a:solidFill>
                <a:latin typeface="Malgun Gothic"/>
                <a:ea typeface="Malgun Gothic"/>
                <a:cs typeface="Malgun Gothic"/>
                <a:sym typeface="Malgun Gothic"/>
              </a:rPr>
              <a:t>ACC : </a:t>
            </a:r>
            <a:r>
              <a:rPr b="1" lang="ko-KR" sz="1700">
                <a:solidFill>
                  <a:srgbClr val="C00000"/>
                </a:solidFill>
                <a:latin typeface="Malgun Gothic"/>
                <a:ea typeface="Malgun Gothic"/>
                <a:cs typeface="Malgun Gothic"/>
                <a:sym typeface="Malgun Gothic"/>
              </a:rPr>
              <a:t>0.920</a:t>
            </a:r>
            <a:endParaRPr b="1" sz="1700">
              <a:solidFill>
                <a:srgbClr val="C00000"/>
              </a:solidFill>
              <a:latin typeface="Malgun Gothic"/>
              <a:ea typeface="Malgun Gothic"/>
              <a:cs typeface="Malgun Gothic"/>
              <a:sym typeface="Malgun Gothic"/>
            </a:endParaRPr>
          </a:p>
        </p:txBody>
      </p:sp>
      <p:sp>
        <p:nvSpPr>
          <p:cNvPr id="552" name="Google Shape;552;p20"/>
          <p:cNvSpPr txBox="1"/>
          <p:nvPr/>
        </p:nvSpPr>
        <p:spPr>
          <a:xfrm>
            <a:off x="9519963" y="2814985"/>
            <a:ext cx="2296883" cy="3539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700">
                <a:solidFill>
                  <a:srgbClr val="262626"/>
                </a:solidFill>
                <a:latin typeface="Malgun Gothic"/>
                <a:ea typeface="Malgun Gothic"/>
                <a:cs typeface="Malgun Gothic"/>
                <a:sym typeface="Malgun Gothic"/>
              </a:rPr>
              <a:t>RMSE : 0.14</a:t>
            </a:r>
            <a:endParaRPr b="1" sz="1700">
              <a:solidFill>
                <a:srgbClr val="262626"/>
              </a:solidFill>
              <a:latin typeface="Malgun Gothic"/>
              <a:ea typeface="Malgun Gothic"/>
              <a:cs typeface="Malgun Gothic"/>
              <a:sym typeface="Malgun Gothic"/>
            </a:endParaRPr>
          </a:p>
        </p:txBody>
      </p:sp>
      <p:sp>
        <p:nvSpPr>
          <p:cNvPr id="553" name="Google Shape;553;p20"/>
          <p:cNvSpPr/>
          <p:nvPr/>
        </p:nvSpPr>
        <p:spPr>
          <a:xfrm>
            <a:off x="9330777" y="4478452"/>
            <a:ext cx="1792910" cy="795982"/>
          </a:xfrm>
          <a:prstGeom prst="roundRect">
            <a:avLst>
              <a:gd fmla="val 16667" name="adj"/>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chemeClr val="lt1"/>
                </a:solidFill>
                <a:latin typeface="Malgun Gothic"/>
                <a:ea typeface="Malgun Gothic"/>
                <a:cs typeface="Malgun Gothic"/>
                <a:sym typeface="Malgun Gothic"/>
              </a:rPr>
              <a:t>최종선정</a:t>
            </a:r>
            <a:endParaRPr/>
          </a:p>
        </p:txBody>
      </p:sp>
      <p:pic>
        <p:nvPicPr>
          <p:cNvPr descr="텍스트, 영수증, 스크린샷, 폰트이(가) 표시된 사진&#10;&#10;자동 생성된 설명" id="554" name="Google Shape;554;p20"/>
          <p:cNvPicPr preferRelativeResize="0"/>
          <p:nvPr/>
        </p:nvPicPr>
        <p:blipFill rotWithShape="1">
          <a:blip r:embed="rId3">
            <a:alphaModFix/>
          </a:blip>
          <a:srcRect b="0" l="0" r="0" t="0"/>
          <a:stretch/>
        </p:blipFill>
        <p:spPr>
          <a:xfrm>
            <a:off x="1993730" y="4478452"/>
            <a:ext cx="6582694" cy="1924319"/>
          </a:xfrm>
          <a:prstGeom prst="rect">
            <a:avLst/>
          </a:prstGeom>
          <a:noFill/>
          <a:ln>
            <a:noFill/>
          </a:ln>
        </p:spPr>
      </p:pic>
      <p:graphicFrame>
        <p:nvGraphicFramePr>
          <p:cNvPr id="555" name="Google Shape;555;p20"/>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556" name="Google Shape;556;p20"/>
          <p:cNvSpPr/>
          <p:nvPr/>
        </p:nvSpPr>
        <p:spPr>
          <a:xfrm>
            <a:off x="9172467" y="1342156"/>
            <a:ext cx="2202390" cy="2826717"/>
          </a:xfrm>
          <a:prstGeom prst="roundRect">
            <a:avLst>
              <a:gd fmla="val 16667" name="adj"/>
            </a:avLst>
          </a:prstGeom>
          <a:noFill/>
          <a:ln cap="flat" cmpd="sng" w="66675">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7" name="Google Shape;557;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558" name="Google Shape;558;p20"/>
          <p:cNvSpPr txBox="1"/>
          <p:nvPr/>
        </p:nvSpPr>
        <p:spPr>
          <a:xfrm>
            <a:off x="596629" y="491409"/>
            <a:ext cx="275588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생산계획모델 선정</a:t>
            </a:r>
            <a:endParaRPr b="1" sz="2400">
              <a:solidFill>
                <a:srgbClr val="262626"/>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3" name="Shape 563"/>
        <p:cNvGrpSpPr/>
        <p:nvPr/>
      </p:nvGrpSpPr>
      <p:grpSpPr>
        <a:xfrm>
          <a:off x="0" y="0"/>
          <a:ext cx="0" cy="0"/>
          <a:chOff x="0" y="0"/>
          <a:chExt cx="0" cy="0"/>
        </a:xfrm>
      </p:grpSpPr>
      <p:pic>
        <p:nvPicPr>
          <p:cNvPr descr="텍스트, 폰트, 번호, 라인이(가) 표시된 사진&#10;&#10;자동 생성된 설명" id="564" name="Google Shape;564;p21"/>
          <p:cNvPicPr preferRelativeResize="0"/>
          <p:nvPr/>
        </p:nvPicPr>
        <p:blipFill rotWithShape="1">
          <a:blip r:embed="rId3">
            <a:alphaModFix/>
          </a:blip>
          <a:srcRect b="0" l="0" r="0" t="0"/>
          <a:stretch/>
        </p:blipFill>
        <p:spPr>
          <a:xfrm>
            <a:off x="290220" y="4945464"/>
            <a:ext cx="10126488" cy="1467055"/>
          </a:xfrm>
          <a:prstGeom prst="rect">
            <a:avLst/>
          </a:prstGeom>
          <a:noFill/>
          <a:ln>
            <a:noFill/>
          </a:ln>
        </p:spPr>
      </p:pic>
      <p:pic>
        <p:nvPicPr>
          <p:cNvPr descr="텍스트, 스크린샷, 폰트, 번호이(가) 표시된 사진&#10;&#10;자동 생성된 설명" id="565" name="Google Shape;565;p21"/>
          <p:cNvPicPr preferRelativeResize="0"/>
          <p:nvPr/>
        </p:nvPicPr>
        <p:blipFill rotWithShape="1">
          <a:blip r:embed="rId4">
            <a:alphaModFix/>
          </a:blip>
          <a:srcRect b="0" l="0" r="0" t="0"/>
          <a:stretch/>
        </p:blipFill>
        <p:spPr>
          <a:xfrm>
            <a:off x="7886746" y="789419"/>
            <a:ext cx="3248478" cy="1807488"/>
          </a:xfrm>
          <a:prstGeom prst="rect">
            <a:avLst/>
          </a:prstGeom>
          <a:noFill/>
          <a:ln>
            <a:noFill/>
          </a:ln>
        </p:spPr>
      </p:pic>
      <p:sp>
        <p:nvSpPr>
          <p:cNvPr id="566" name="Google Shape;566;p21"/>
          <p:cNvSpPr txBox="1"/>
          <p:nvPr>
            <p:ph idx="12" type="sldNum"/>
          </p:nvPr>
        </p:nvSpPr>
        <p:spPr>
          <a:xfrm>
            <a:off x="10469540" y="6367001"/>
            <a:ext cx="142066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graphicFrame>
        <p:nvGraphicFramePr>
          <p:cNvPr id="567" name="Google Shape;567;p21"/>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pic>
        <p:nvPicPr>
          <p:cNvPr id="568" name="Google Shape;568;p21"/>
          <p:cNvPicPr preferRelativeResize="0"/>
          <p:nvPr/>
        </p:nvPicPr>
        <p:blipFill rotWithShape="1">
          <a:blip r:embed="rId5">
            <a:alphaModFix/>
          </a:blip>
          <a:srcRect b="0" l="0" r="0" t="0"/>
          <a:stretch/>
        </p:blipFill>
        <p:spPr>
          <a:xfrm>
            <a:off x="1563274" y="1140119"/>
            <a:ext cx="3231646" cy="1808535"/>
          </a:xfrm>
          <a:prstGeom prst="rect">
            <a:avLst/>
          </a:prstGeom>
          <a:noFill/>
          <a:ln>
            <a:noFill/>
          </a:ln>
        </p:spPr>
      </p:pic>
      <p:sp>
        <p:nvSpPr>
          <p:cNvPr id="569" name="Google Shape;569;p21"/>
          <p:cNvSpPr txBox="1"/>
          <p:nvPr/>
        </p:nvSpPr>
        <p:spPr>
          <a:xfrm>
            <a:off x="596629" y="491409"/>
            <a:ext cx="20313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생산계획모델</a:t>
            </a:r>
            <a:endParaRPr b="1" sz="2400">
              <a:solidFill>
                <a:srgbClr val="262626"/>
              </a:solidFill>
              <a:latin typeface="Malgun Gothic"/>
              <a:ea typeface="Malgun Gothic"/>
              <a:cs typeface="Malgun Gothic"/>
              <a:sym typeface="Malgun Gothic"/>
            </a:endParaRPr>
          </a:p>
        </p:txBody>
      </p:sp>
      <p:sp>
        <p:nvSpPr>
          <p:cNvPr id="570" name="Google Shape;570;p21"/>
          <p:cNvSpPr/>
          <p:nvPr/>
        </p:nvSpPr>
        <p:spPr>
          <a:xfrm>
            <a:off x="2487627" y="4911047"/>
            <a:ext cx="1394249" cy="1527199"/>
          </a:xfrm>
          <a:prstGeom prst="roundRect">
            <a:avLst>
              <a:gd fmla="val 16667" name="adj"/>
            </a:avLst>
          </a:prstGeom>
          <a:noFill/>
          <a:ln cap="flat" cmpd="sng" w="66675">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1" name="Google Shape;571;p21"/>
          <p:cNvSpPr/>
          <p:nvPr/>
        </p:nvSpPr>
        <p:spPr>
          <a:xfrm>
            <a:off x="2496430" y="1106957"/>
            <a:ext cx="1111066" cy="1867073"/>
          </a:xfrm>
          <a:prstGeom prst="roundRect">
            <a:avLst>
              <a:gd fmla="val 16667" name="adj"/>
            </a:avLst>
          </a:prstGeom>
          <a:noFill/>
          <a:ln cap="flat" cmpd="sng" w="66675">
            <a:solidFill>
              <a:srgbClr val="2E75B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ㄴ</a:t>
            </a:r>
            <a:endParaRPr sz="1800">
              <a:solidFill>
                <a:schemeClr val="lt1"/>
              </a:solidFill>
              <a:latin typeface="Malgun Gothic"/>
              <a:ea typeface="Malgun Gothic"/>
              <a:cs typeface="Malgun Gothic"/>
              <a:sym typeface="Malgun Gothic"/>
            </a:endParaRPr>
          </a:p>
        </p:txBody>
      </p:sp>
      <p:sp>
        <p:nvSpPr>
          <p:cNvPr id="572" name="Google Shape;572;p21"/>
          <p:cNvSpPr/>
          <p:nvPr/>
        </p:nvSpPr>
        <p:spPr>
          <a:xfrm>
            <a:off x="4719354" y="2879511"/>
            <a:ext cx="1792910" cy="795982"/>
          </a:xfrm>
          <a:prstGeom prst="rect">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3" name="Google Shape;573;p21"/>
          <p:cNvSpPr txBox="1"/>
          <p:nvPr/>
        </p:nvSpPr>
        <p:spPr>
          <a:xfrm>
            <a:off x="5276386" y="3008999"/>
            <a:ext cx="8445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ML</a:t>
            </a:r>
            <a:endParaRPr b="1" sz="2400">
              <a:solidFill>
                <a:schemeClr val="dk1"/>
              </a:solidFill>
              <a:latin typeface="Malgun Gothic"/>
              <a:ea typeface="Malgun Gothic"/>
              <a:cs typeface="Malgun Gothic"/>
              <a:sym typeface="Malgun Gothic"/>
            </a:endParaRPr>
          </a:p>
        </p:txBody>
      </p:sp>
      <p:sp>
        <p:nvSpPr>
          <p:cNvPr id="574" name="Google Shape;574;p21"/>
          <p:cNvSpPr txBox="1"/>
          <p:nvPr/>
        </p:nvSpPr>
        <p:spPr>
          <a:xfrm>
            <a:off x="1113370" y="3001440"/>
            <a:ext cx="2555508" cy="3738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400">
                <a:solidFill>
                  <a:srgbClr val="595959"/>
                </a:solidFill>
                <a:latin typeface="Malgun Gothic"/>
                <a:ea typeface="Malgun Gothic"/>
                <a:cs typeface="Malgun Gothic"/>
                <a:sym typeface="Malgun Gothic"/>
              </a:rPr>
              <a:t>**SARIMA 모델 수요 예측값</a:t>
            </a:r>
            <a:endParaRPr sz="1400">
              <a:solidFill>
                <a:schemeClr val="dk1"/>
              </a:solidFill>
              <a:latin typeface="Malgun Gothic"/>
              <a:ea typeface="Malgun Gothic"/>
              <a:cs typeface="Malgun Gothic"/>
              <a:sym typeface="Malgun Gothic"/>
            </a:endParaRPr>
          </a:p>
        </p:txBody>
      </p:sp>
      <p:sp>
        <p:nvSpPr>
          <p:cNvPr id="575" name="Google Shape;575;p21"/>
          <p:cNvSpPr/>
          <p:nvPr/>
        </p:nvSpPr>
        <p:spPr>
          <a:xfrm>
            <a:off x="2888506" y="3549084"/>
            <a:ext cx="335691" cy="795982"/>
          </a:xfrm>
          <a:prstGeom prst="downArrow">
            <a:avLst>
              <a:gd fmla="val 50000" name="adj1"/>
              <a:gd fmla="val 50000" name="adj2"/>
            </a:avLst>
          </a:prstGeom>
          <a:solidFill>
            <a:srgbClr val="7B7B7B"/>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6" name="Google Shape;576;p21"/>
          <p:cNvSpPr/>
          <p:nvPr/>
        </p:nvSpPr>
        <p:spPr>
          <a:xfrm rot="-7466453">
            <a:off x="4018785" y="3868655"/>
            <a:ext cx="335691" cy="795982"/>
          </a:xfrm>
          <a:prstGeom prst="downArrow">
            <a:avLst>
              <a:gd fmla="val 50000" name="adj1"/>
              <a:gd fmla="val 50000" name="adj2"/>
            </a:avLst>
          </a:prstGeom>
          <a:solidFill>
            <a:srgbClr val="7B7B7B"/>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7" name="Google Shape;577;p21"/>
          <p:cNvSpPr/>
          <p:nvPr/>
        </p:nvSpPr>
        <p:spPr>
          <a:xfrm rot="10800000">
            <a:off x="9597449" y="3142496"/>
            <a:ext cx="335691" cy="978651"/>
          </a:xfrm>
          <a:prstGeom prst="downArrow">
            <a:avLst>
              <a:gd fmla="val 50000" name="adj1"/>
              <a:gd fmla="val 50000" name="adj2"/>
            </a:avLst>
          </a:prstGeom>
          <a:solidFill>
            <a:srgbClr val="7B7B7B"/>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8" name="Google Shape;578;p21"/>
          <p:cNvSpPr txBox="1"/>
          <p:nvPr/>
        </p:nvSpPr>
        <p:spPr>
          <a:xfrm>
            <a:off x="1350200" y="6347590"/>
            <a:ext cx="2089033" cy="3738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400">
                <a:solidFill>
                  <a:srgbClr val="595959"/>
                </a:solidFill>
                <a:latin typeface="Malgun Gothic"/>
                <a:ea typeface="Malgun Gothic"/>
                <a:cs typeface="Malgun Gothic"/>
                <a:sym typeface="Malgun Gothic"/>
              </a:rPr>
              <a:t>**생산량 예측 테이블셋</a:t>
            </a:r>
            <a:endParaRPr sz="1400">
              <a:solidFill>
                <a:schemeClr val="dk1"/>
              </a:solidFill>
              <a:latin typeface="Malgun Gothic"/>
              <a:ea typeface="Malgun Gothic"/>
              <a:cs typeface="Malgun Gothic"/>
              <a:sym typeface="Malgun Gothic"/>
            </a:endParaRPr>
          </a:p>
        </p:txBody>
      </p:sp>
      <p:sp>
        <p:nvSpPr>
          <p:cNvPr id="579" name="Google Shape;579;p21"/>
          <p:cNvSpPr/>
          <p:nvPr/>
        </p:nvSpPr>
        <p:spPr>
          <a:xfrm>
            <a:off x="10073193" y="772485"/>
            <a:ext cx="1111066" cy="1867073"/>
          </a:xfrm>
          <a:prstGeom prst="roundRect">
            <a:avLst>
              <a:gd fmla="val 16667" name="adj"/>
            </a:avLst>
          </a:prstGeom>
          <a:noFill/>
          <a:ln cap="flat" cmpd="sng" w="666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0" name="Google Shape;580;p21"/>
          <p:cNvSpPr/>
          <p:nvPr/>
        </p:nvSpPr>
        <p:spPr>
          <a:xfrm>
            <a:off x="9114511" y="4906024"/>
            <a:ext cx="1291311" cy="1527199"/>
          </a:xfrm>
          <a:prstGeom prst="roundRect">
            <a:avLst>
              <a:gd fmla="val 16667" name="adj"/>
            </a:avLst>
          </a:prstGeom>
          <a:noFill/>
          <a:ln cap="flat" cmpd="sng" w="666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1" name="Google Shape;581;p21"/>
          <p:cNvSpPr txBox="1"/>
          <p:nvPr/>
        </p:nvSpPr>
        <p:spPr>
          <a:xfrm>
            <a:off x="10469540" y="4906024"/>
            <a:ext cx="1487908" cy="3738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400">
                <a:solidFill>
                  <a:srgbClr val="595959"/>
                </a:solidFill>
                <a:latin typeface="Malgun Gothic"/>
                <a:ea typeface="Malgun Gothic"/>
                <a:cs typeface="Malgun Gothic"/>
                <a:sym typeface="Malgun Gothic"/>
              </a:rPr>
              <a:t>**예측할 생산량</a:t>
            </a:r>
            <a:endParaRPr sz="1400">
              <a:solidFill>
                <a:schemeClr val="dk1"/>
              </a:solidFill>
              <a:latin typeface="Malgun Gothic"/>
              <a:ea typeface="Malgun Gothic"/>
              <a:cs typeface="Malgun Gothic"/>
              <a:sym typeface="Malgun Gothic"/>
            </a:endParaRPr>
          </a:p>
        </p:txBody>
      </p:sp>
      <p:sp>
        <p:nvSpPr>
          <p:cNvPr id="582" name="Google Shape;582;p21"/>
          <p:cNvSpPr txBox="1"/>
          <p:nvPr/>
        </p:nvSpPr>
        <p:spPr>
          <a:xfrm>
            <a:off x="10621940" y="2707111"/>
            <a:ext cx="1487908" cy="3738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400">
                <a:solidFill>
                  <a:srgbClr val="595959"/>
                </a:solidFill>
                <a:latin typeface="Malgun Gothic"/>
                <a:ea typeface="Malgun Gothic"/>
                <a:cs typeface="Malgun Gothic"/>
                <a:sym typeface="Malgun Gothic"/>
              </a:rPr>
              <a:t>**예측된 생산량</a:t>
            </a:r>
            <a:endParaRPr sz="1400">
              <a:solidFill>
                <a:schemeClr val="dk1"/>
              </a:solidFill>
              <a:latin typeface="Malgun Gothic"/>
              <a:ea typeface="Malgun Gothic"/>
              <a:cs typeface="Malgun Gothic"/>
              <a:sym typeface="Malgun Gothic"/>
            </a:endParaRPr>
          </a:p>
        </p:txBody>
      </p:sp>
      <p:pic>
        <p:nvPicPr>
          <p:cNvPr descr="텍스트, 스크린샷, 라인, 그래프이(가) 표시된 사진&#10;&#10;자동 생성된 설명" id="583" name="Google Shape;583;p21"/>
          <p:cNvPicPr preferRelativeResize="0"/>
          <p:nvPr/>
        </p:nvPicPr>
        <p:blipFill rotWithShape="1">
          <a:blip r:embed="rId6">
            <a:alphaModFix/>
          </a:blip>
          <a:srcRect b="0" l="0" r="0" t="0"/>
          <a:stretch/>
        </p:blipFill>
        <p:spPr>
          <a:xfrm>
            <a:off x="1675541" y="1218042"/>
            <a:ext cx="8046240" cy="45780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500"/>
                                        <p:tgtEl>
                                          <p:spTgt spid="568"/>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5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5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500"/>
                                        <p:tgtEl>
                                          <p:spTgt spid="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par>
                                <p:cTn fill="hold" nodeType="with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pic>
        <p:nvPicPr>
          <p:cNvPr id="589" name="Google Shape;589;p22"/>
          <p:cNvPicPr preferRelativeResize="0"/>
          <p:nvPr/>
        </p:nvPicPr>
        <p:blipFill rotWithShape="1">
          <a:blip r:embed="rId3">
            <a:alphaModFix/>
          </a:blip>
          <a:srcRect b="0" l="0" r="0" t="0"/>
          <a:stretch/>
        </p:blipFill>
        <p:spPr>
          <a:xfrm>
            <a:off x="3395331" y="1220514"/>
            <a:ext cx="2482955" cy="4700986"/>
          </a:xfrm>
          <a:prstGeom prst="rect">
            <a:avLst/>
          </a:prstGeom>
          <a:noFill/>
          <a:ln cap="flat" cmpd="sng" w="9525">
            <a:solidFill>
              <a:srgbClr val="7F7F7F"/>
            </a:solidFill>
            <a:prstDash val="solid"/>
            <a:round/>
            <a:headEnd len="sm" w="sm" type="none"/>
            <a:tailEnd len="sm" w="sm" type="none"/>
          </a:ln>
        </p:spPr>
      </p:pic>
      <p:pic>
        <p:nvPicPr>
          <p:cNvPr id="590" name="Google Shape;590;p22"/>
          <p:cNvPicPr preferRelativeResize="0"/>
          <p:nvPr/>
        </p:nvPicPr>
        <p:blipFill rotWithShape="1">
          <a:blip r:embed="rId4">
            <a:alphaModFix/>
          </a:blip>
          <a:srcRect b="0" l="0" r="0" t="0"/>
          <a:stretch/>
        </p:blipFill>
        <p:spPr>
          <a:xfrm>
            <a:off x="9132851" y="720079"/>
            <a:ext cx="2743200" cy="5664630"/>
          </a:xfrm>
          <a:prstGeom prst="rect">
            <a:avLst/>
          </a:prstGeom>
          <a:noFill/>
          <a:ln cap="flat" cmpd="sng" w="9525">
            <a:solidFill>
              <a:srgbClr val="7F7F7F"/>
            </a:solidFill>
            <a:prstDash val="solid"/>
            <a:round/>
            <a:headEnd len="sm" w="sm" type="none"/>
            <a:tailEnd len="sm" w="sm" type="none"/>
          </a:ln>
        </p:spPr>
      </p:pic>
      <p:sp>
        <p:nvSpPr>
          <p:cNvPr id="591" name="Google Shape;591;p22"/>
          <p:cNvSpPr/>
          <p:nvPr/>
        </p:nvSpPr>
        <p:spPr>
          <a:xfrm>
            <a:off x="6520423" y="2523257"/>
            <a:ext cx="2085975" cy="1047750"/>
          </a:xfrm>
          <a:prstGeom prst="rightArrow">
            <a:avLst>
              <a:gd fmla="val 50000" name="adj1"/>
              <a:gd fmla="val 50000" name="adj2"/>
            </a:avLst>
          </a:prstGeom>
          <a:solidFill>
            <a:srgbClr val="75707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92" name="Google Shape;592;p22"/>
          <p:cNvSpPr txBox="1"/>
          <p:nvPr/>
        </p:nvSpPr>
        <p:spPr>
          <a:xfrm>
            <a:off x="6091189" y="3810868"/>
            <a:ext cx="294444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rgbClr val="323F4F"/>
                </a:solidFill>
                <a:latin typeface="Malgun Gothic"/>
                <a:ea typeface="Malgun Gothic"/>
                <a:cs typeface="Malgun Gothic"/>
                <a:sym typeface="Malgun Gothic"/>
              </a:rPr>
              <a:t>주별 제품 생산량을 제품BOM을 통해 주별 원자재량으로 변환 </a:t>
            </a:r>
            <a:endParaRPr sz="1400">
              <a:solidFill>
                <a:srgbClr val="323F4F"/>
              </a:solidFill>
              <a:latin typeface="Malgun Gothic"/>
              <a:ea typeface="Malgun Gothic"/>
              <a:cs typeface="Malgun Gothic"/>
              <a:sym typeface="Malgun Gothic"/>
            </a:endParaRPr>
          </a:p>
        </p:txBody>
      </p:sp>
      <p:graphicFrame>
        <p:nvGraphicFramePr>
          <p:cNvPr id="593" name="Google Shape;593;p22"/>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203100">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594" name="Google Shape;594;p22"/>
          <p:cNvSpPr txBox="1"/>
          <p:nvPr/>
        </p:nvSpPr>
        <p:spPr>
          <a:xfrm>
            <a:off x="3999848" y="5949512"/>
            <a:ext cx="1438214" cy="3738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400">
                <a:solidFill>
                  <a:srgbClr val="595959"/>
                </a:solidFill>
                <a:latin typeface="Malgun Gothic"/>
                <a:ea typeface="Malgun Gothic"/>
                <a:cs typeface="Malgun Gothic"/>
                <a:sym typeface="Malgun Gothic"/>
              </a:rPr>
              <a:t>** 제품별 BOM</a:t>
            </a:r>
            <a:endParaRPr sz="1400">
              <a:solidFill>
                <a:schemeClr val="dk1"/>
              </a:solidFill>
              <a:latin typeface="Malgun Gothic"/>
              <a:ea typeface="Malgun Gothic"/>
              <a:cs typeface="Malgun Gothic"/>
              <a:sym typeface="Malgun Gothic"/>
            </a:endParaRPr>
          </a:p>
        </p:txBody>
      </p:sp>
      <p:sp>
        <p:nvSpPr>
          <p:cNvPr id="595" name="Google Shape;595;p22"/>
          <p:cNvSpPr txBox="1"/>
          <p:nvPr/>
        </p:nvSpPr>
        <p:spPr>
          <a:xfrm>
            <a:off x="0" y="6347590"/>
            <a:ext cx="6211957" cy="37388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400">
                <a:solidFill>
                  <a:srgbClr val="BFBFBF"/>
                </a:solidFill>
                <a:latin typeface="Malgun Gothic"/>
                <a:ea typeface="Malgun Gothic"/>
                <a:cs typeface="Malgun Gothic"/>
                <a:sym typeface="Malgun Gothic"/>
              </a:rPr>
              <a:t>*BOM : 어떤 제품을 생산하는 데 필요한 부품의 소요량을 나타내는 물자표</a:t>
            </a:r>
            <a:endParaRPr sz="1400">
              <a:solidFill>
                <a:srgbClr val="BFBFBF"/>
              </a:solidFill>
              <a:latin typeface="Malgun Gothic"/>
              <a:ea typeface="Malgun Gothic"/>
              <a:cs typeface="Malgun Gothic"/>
              <a:sym typeface="Malgun Gothic"/>
            </a:endParaRPr>
          </a:p>
        </p:txBody>
      </p:sp>
      <p:pic>
        <p:nvPicPr>
          <p:cNvPr descr="텍스트, 스크린샷, 폰트, 번호이(가) 표시된 사진&#10;&#10;자동 생성된 설명" id="596" name="Google Shape;596;p22"/>
          <p:cNvPicPr preferRelativeResize="0"/>
          <p:nvPr/>
        </p:nvPicPr>
        <p:blipFill rotWithShape="1">
          <a:blip r:embed="rId5">
            <a:alphaModFix/>
          </a:blip>
          <a:srcRect b="0" l="0" r="0" t="0"/>
          <a:stretch/>
        </p:blipFill>
        <p:spPr>
          <a:xfrm>
            <a:off x="140766" y="1169330"/>
            <a:ext cx="2340429" cy="1807488"/>
          </a:xfrm>
          <a:prstGeom prst="rect">
            <a:avLst/>
          </a:prstGeom>
          <a:noFill/>
          <a:ln>
            <a:noFill/>
          </a:ln>
        </p:spPr>
      </p:pic>
      <p:sp>
        <p:nvSpPr>
          <p:cNvPr id="597" name="Google Shape;597;p22"/>
          <p:cNvSpPr txBox="1"/>
          <p:nvPr/>
        </p:nvSpPr>
        <p:spPr>
          <a:xfrm>
            <a:off x="596629" y="491409"/>
            <a:ext cx="14157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재고관리</a:t>
            </a:r>
            <a:endParaRPr b="1" sz="2400">
              <a:solidFill>
                <a:srgbClr val="262626"/>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3"/>
          <p:cNvSpPr/>
          <p:nvPr/>
        </p:nvSpPr>
        <p:spPr>
          <a:xfrm>
            <a:off x="1111310" y="1839476"/>
            <a:ext cx="1792910" cy="795982"/>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dk1"/>
                </a:solidFill>
                <a:latin typeface="Malgun Gothic"/>
                <a:ea typeface="Malgun Gothic"/>
                <a:cs typeface="Malgun Gothic"/>
                <a:sym typeface="Malgun Gothic"/>
              </a:rPr>
              <a:t>MES</a:t>
            </a:r>
            <a:endParaRPr sz="1800">
              <a:solidFill>
                <a:schemeClr val="dk1"/>
              </a:solidFill>
              <a:latin typeface="Malgun Gothic"/>
              <a:ea typeface="Malgun Gothic"/>
              <a:cs typeface="Malgun Gothic"/>
              <a:sym typeface="Malgun Gothic"/>
            </a:endParaRPr>
          </a:p>
        </p:txBody>
      </p:sp>
      <p:sp>
        <p:nvSpPr>
          <p:cNvPr id="603" name="Google Shape;603;p23"/>
          <p:cNvSpPr/>
          <p:nvPr/>
        </p:nvSpPr>
        <p:spPr>
          <a:xfrm>
            <a:off x="1111310" y="4291686"/>
            <a:ext cx="1792910" cy="795982"/>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dk1"/>
                </a:solidFill>
                <a:latin typeface="Malgun Gothic"/>
                <a:ea typeface="Malgun Gothic"/>
                <a:cs typeface="Malgun Gothic"/>
                <a:sym typeface="Malgun Gothic"/>
              </a:rPr>
              <a:t>생산예측모델</a:t>
            </a:r>
            <a:endParaRPr/>
          </a:p>
        </p:txBody>
      </p:sp>
      <p:sp>
        <p:nvSpPr>
          <p:cNvPr id="604" name="Google Shape;604;p23"/>
          <p:cNvSpPr/>
          <p:nvPr/>
        </p:nvSpPr>
        <p:spPr>
          <a:xfrm>
            <a:off x="4168701" y="1833616"/>
            <a:ext cx="1792910" cy="795982"/>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dk1"/>
                </a:solidFill>
                <a:latin typeface="Malgun Gothic"/>
                <a:ea typeface="Malgun Gothic"/>
                <a:cs typeface="Malgun Gothic"/>
                <a:sym typeface="Malgun Gothic"/>
              </a:rPr>
              <a:t>원자재별 재고</a:t>
            </a:r>
            <a:endParaRPr/>
          </a:p>
        </p:txBody>
      </p:sp>
      <p:sp>
        <p:nvSpPr>
          <p:cNvPr id="605" name="Google Shape;605;p23"/>
          <p:cNvSpPr/>
          <p:nvPr/>
        </p:nvSpPr>
        <p:spPr>
          <a:xfrm>
            <a:off x="4172203" y="4338693"/>
            <a:ext cx="1792910" cy="795982"/>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dk1"/>
                </a:solidFill>
                <a:latin typeface="Malgun Gothic"/>
                <a:ea typeface="Malgun Gothic"/>
                <a:cs typeface="Malgun Gothic"/>
                <a:sym typeface="Malgun Gothic"/>
              </a:rPr>
              <a:t>예측판매량</a:t>
            </a:r>
            <a:endParaRPr/>
          </a:p>
        </p:txBody>
      </p:sp>
      <p:sp>
        <p:nvSpPr>
          <p:cNvPr id="606" name="Google Shape;606;p23"/>
          <p:cNvSpPr/>
          <p:nvPr/>
        </p:nvSpPr>
        <p:spPr>
          <a:xfrm rot="-5400000">
            <a:off x="3373773" y="4376409"/>
            <a:ext cx="283547" cy="626534"/>
          </a:xfrm>
          <a:prstGeom prst="downArrow">
            <a:avLst>
              <a:gd fmla="val 50000" name="adj1"/>
              <a:gd fmla="val 50000" name="adj2"/>
            </a:avLst>
          </a:prstGeom>
          <a:solidFill>
            <a:srgbClr val="AAA8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07" name="Google Shape;607;p23"/>
          <p:cNvSpPr/>
          <p:nvPr/>
        </p:nvSpPr>
        <p:spPr>
          <a:xfrm rot="-5400000">
            <a:off x="3363322" y="2000214"/>
            <a:ext cx="283547" cy="626534"/>
          </a:xfrm>
          <a:prstGeom prst="downArrow">
            <a:avLst>
              <a:gd fmla="val 50000" name="adj1"/>
              <a:gd fmla="val 50000" name="adj2"/>
            </a:avLst>
          </a:prstGeom>
          <a:solidFill>
            <a:srgbClr val="AAA8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08" name="Google Shape;608;p23"/>
          <p:cNvSpPr/>
          <p:nvPr/>
        </p:nvSpPr>
        <p:spPr>
          <a:xfrm>
            <a:off x="8737119" y="4146792"/>
            <a:ext cx="1931680" cy="795982"/>
          </a:xfrm>
          <a:prstGeom prst="rect">
            <a:avLst/>
          </a:prstGeom>
          <a:solidFill>
            <a:schemeClr val="lt1"/>
          </a:solidFill>
          <a:ln cap="flat" cmpd="sng" w="12700">
            <a:solidFill>
              <a:srgbClr val="D9D9D9"/>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dk1"/>
                </a:solidFill>
                <a:latin typeface="Malgun Gothic"/>
                <a:ea typeface="Malgun Gothic"/>
                <a:cs typeface="Malgun Gothic"/>
                <a:sym typeface="Malgun Gothic"/>
              </a:rPr>
              <a:t>원자재 발주량</a:t>
            </a:r>
            <a:endParaRPr sz="1800">
              <a:solidFill>
                <a:schemeClr val="dk1"/>
              </a:solidFill>
              <a:latin typeface="Malgun Gothic"/>
              <a:ea typeface="Malgun Gothic"/>
              <a:cs typeface="Malgun Gothic"/>
              <a:sym typeface="Malgun Gothic"/>
            </a:endParaRPr>
          </a:p>
        </p:txBody>
      </p:sp>
      <p:graphicFrame>
        <p:nvGraphicFramePr>
          <p:cNvPr id="609" name="Google Shape;609;p23"/>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203100">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610" name="Google Shape;610;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611" name="Google Shape;611;p23"/>
          <p:cNvSpPr txBox="1"/>
          <p:nvPr/>
        </p:nvSpPr>
        <p:spPr>
          <a:xfrm rot="-5400000">
            <a:off x="6476835" y="1459230"/>
            <a:ext cx="1991251" cy="393954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25000">
                <a:solidFill>
                  <a:srgbClr val="A5A5A5"/>
                </a:solidFill>
                <a:latin typeface="Malgun Gothic"/>
                <a:ea typeface="Malgun Gothic"/>
                <a:cs typeface="Malgun Gothic"/>
                <a:sym typeface="Malgun Gothic"/>
              </a:rPr>
              <a:t>Y</a:t>
            </a:r>
            <a:endParaRPr sz="25000">
              <a:solidFill>
                <a:srgbClr val="A5A5A5"/>
              </a:solidFill>
              <a:latin typeface="Malgun Gothic"/>
              <a:ea typeface="Malgun Gothic"/>
              <a:cs typeface="Malgun Gothic"/>
              <a:sym typeface="Malgun Gothic"/>
            </a:endParaRPr>
          </a:p>
        </p:txBody>
      </p:sp>
      <p:pic>
        <p:nvPicPr>
          <p:cNvPr descr="체크리스트 윤곽선" id="612" name="Google Shape;612;p23"/>
          <p:cNvPicPr preferRelativeResize="0"/>
          <p:nvPr/>
        </p:nvPicPr>
        <p:blipFill rotWithShape="1">
          <a:blip r:embed="rId3">
            <a:alphaModFix/>
          </a:blip>
          <a:srcRect b="0" l="0" r="0" t="0"/>
          <a:stretch/>
        </p:blipFill>
        <p:spPr>
          <a:xfrm>
            <a:off x="8841038" y="2267004"/>
            <a:ext cx="1723843" cy="1723843"/>
          </a:xfrm>
          <a:prstGeom prst="rect">
            <a:avLst/>
          </a:prstGeom>
          <a:noFill/>
          <a:ln>
            <a:noFill/>
          </a:ln>
        </p:spPr>
      </p:pic>
      <p:sp>
        <p:nvSpPr>
          <p:cNvPr id="613" name="Google Shape;613;p23"/>
          <p:cNvSpPr txBox="1"/>
          <p:nvPr/>
        </p:nvSpPr>
        <p:spPr>
          <a:xfrm>
            <a:off x="596629" y="491409"/>
            <a:ext cx="141577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재고관리</a:t>
            </a:r>
            <a:endParaRPr b="1" sz="2400">
              <a:solidFill>
                <a:srgbClr val="262626"/>
              </a:solidFill>
              <a:latin typeface="Malgun Gothic"/>
              <a:ea typeface="Malgun Gothic"/>
              <a:cs typeface="Malgun Gothic"/>
              <a:sym typeface="Malgu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24"/>
          <p:cNvSpPr txBox="1"/>
          <p:nvPr/>
        </p:nvSpPr>
        <p:spPr>
          <a:xfrm>
            <a:off x="2026642" y="1788488"/>
            <a:ext cx="1088038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000">
                <a:solidFill>
                  <a:srgbClr val="595959"/>
                </a:solidFill>
                <a:latin typeface="Malgun Gothic"/>
                <a:ea typeface="Malgun Gothic"/>
                <a:cs typeface="Malgun Gothic"/>
                <a:sym typeface="Malgun Gothic"/>
              </a:rPr>
              <a:t>(주별최대판매량 X 최대 리드타임) – (주별 평균 판매량 X평균 리드타임) </a:t>
            </a:r>
            <a:endParaRPr b="1" sz="2000">
              <a:solidFill>
                <a:srgbClr val="595959"/>
              </a:solidFill>
              <a:latin typeface="Malgun Gothic"/>
              <a:ea typeface="Malgun Gothic"/>
              <a:cs typeface="Malgun Gothic"/>
              <a:sym typeface="Malgun Gothic"/>
            </a:endParaRPr>
          </a:p>
        </p:txBody>
      </p:sp>
      <p:sp>
        <p:nvSpPr>
          <p:cNvPr id="619" name="Google Shape;619;p24"/>
          <p:cNvSpPr txBox="1"/>
          <p:nvPr/>
        </p:nvSpPr>
        <p:spPr>
          <a:xfrm>
            <a:off x="2026642" y="1128887"/>
            <a:ext cx="198002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800">
                <a:solidFill>
                  <a:srgbClr val="595959"/>
                </a:solidFill>
                <a:latin typeface="Malgun Gothic"/>
                <a:ea typeface="Malgun Gothic"/>
                <a:cs typeface="Malgun Gothic"/>
                <a:sym typeface="Malgun Gothic"/>
              </a:rPr>
              <a:t>안전재고량</a:t>
            </a:r>
            <a:endParaRPr b="1" sz="2800">
              <a:solidFill>
                <a:srgbClr val="595959"/>
              </a:solidFill>
              <a:latin typeface="Malgun Gothic"/>
              <a:ea typeface="Malgun Gothic"/>
              <a:cs typeface="Malgun Gothic"/>
              <a:sym typeface="Malgun Gothic"/>
            </a:endParaRPr>
          </a:p>
        </p:txBody>
      </p:sp>
      <p:sp>
        <p:nvSpPr>
          <p:cNvPr id="620" name="Google Shape;620;p24"/>
          <p:cNvSpPr/>
          <p:nvPr/>
        </p:nvSpPr>
        <p:spPr>
          <a:xfrm>
            <a:off x="4084922" y="3413522"/>
            <a:ext cx="1127579" cy="2209743"/>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chemeClr val="dk1"/>
                </a:solidFill>
                <a:latin typeface="Malgun Gothic"/>
                <a:ea typeface="Malgun Gothic"/>
                <a:cs typeface="Malgun Gothic"/>
                <a:sym typeface="Malgun Gothic"/>
              </a:rPr>
              <a:t>적정재고</a:t>
            </a:r>
            <a:endParaRPr/>
          </a:p>
        </p:txBody>
      </p:sp>
      <p:sp>
        <p:nvSpPr>
          <p:cNvPr id="621" name="Google Shape;621;p24"/>
          <p:cNvSpPr/>
          <p:nvPr/>
        </p:nvSpPr>
        <p:spPr>
          <a:xfrm>
            <a:off x="6096000" y="2648496"/>
            <a:ext cx="1127579" cy="3005725"/>
          </a:xfrm>
          <a:prstGeom prst="rect">
            <a:avLst/>
          </a:prstGeom>
          <a:solidFill>
            <a:srgbClr val="3A383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총재고</a:t>
            </a:r>
            <a:endParaRPr sz="1800">
              <a:solidFill>
                <a:schemeClr val="lt1"/>
              </a:solidFill>
              <a:latin typeface="Malgun Gothic"/>
              <a:ea typeface="Malgun Gothic"/>
              <a:cs typeface="Malgun Gothic"/>
              <a:sym typeface="Malgun Gothic"/>
            </a:endParaRPr>
          </a:p>
        </p:txBody>
      </p:sp>
      <p:sp>
        <p:nvSpPr>
          <p:cNvPr id="622" name="Google Shape;622;p24"/>
          <p:cNvSpPr/>
          <p:nvPr/>
        </p:nvSpPr>
        <p:spPr>
          <a:xfrm>
            <a:off x="4084922" y="2659528"/>
            <a:ext cx="1127579" cy="795982"/>
          </a:xfrm>
          <a:prstGeom prst="rect">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400">
                <a:solidFill>
                  <a:schemeClr val="dk1"/>
                </a:solidFill>
                <a:latin typeface="Malgun Gothic"/>
                <a:ea typeface="Malgun Gothic"/>
                <a:cs typeface="Malgun Gothic"/>
                <a:sym typeface="Malgun Gothic"/>
              </a:rPr>
              <a:t>안전재고량</a:t>
            </a:r>
            <a:endParaRPr sz="1400">
              <a:solidFill>
                <a:schemeClr val="dk1"/>
              </a:solidFill>
              <a:latin typeface="Malgun Gothic"/>
              <a:ea typeface="Malgun Gothic"/>
              <a:cs typeface="Malgun Gothic"/>
              <a:sym typeface="Malgun Gothic"/>
            </a:endParaRPr>
          </a:p>
        </p:txBody>
      </p:sp>
      <p:cxnSp>
        <p:nvCxnSpPr>
          <p:cNvPr id="623" name="Google Shape;623;p24"/>
          <p:cNvCxnSpPr/>
          <p:nvPr/>
        </p:nvCxnSpPr>
        <p:spPr>
          <a:xfrm>
            <a:off x="3244966" y="3444478"/>
            <a:ext cx="6417731" cy="0"/>
          </a:xfrm>
          <a:prstGeom prst="straightConnector1">
            <a:avLst/>
          </a:prstGeom>
          <a:noFill/>
          <a:ln cap="flat" cmpd="sng" w="9525">
            <a:solidFill>
              <a:srgbClr val="FF0000"/>
            </a:solidFill>
            <a:prstDash val="lgDash"/>
            <a:miter lim="800000"/>
            <a:headEnd len="sm" w="sm" type="none"/>
            <a:tailEnd len="sm" w="sm" type="none"/>
          </a:ln>
        </p:spPr>
      </p:cxnSp>
      <p:sp>
        <p:nvSpPr>
          <p:cNvPr id="624" name="Google Shape;624;p24"/>
          <p:cNvSpPr txBox="1"/>
          <p:nvPr/>
        </p:nvSpPr>
        <p:spPr>
          <a:xfrm>
            <a:off x="4832924" y="6204715"/>
            <a:ext cx="51492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rgbClr val="A5A5A5"/>
                </a:solidFill>
                <a:latin typeface="Malgun Gothic"/>
                <a:ea typeface="Malgun Gothic"/>
                <a:cs typeface="Malgun Gothic"/>
                <a:sym typeface="Malgun Gothic"/>
              </a:rPr>
              <a:t>*안전재고 기준*</a:t>
            </a:r>
            <a:endParaRPr/>
          </a:p>
          <a:p>
            <a:pPr indent="0" lvl="0" marL="0" marR="0" rtl="0" algn="l">
              <a:spcBef>
                <a:spcPts val="0"/>
              </a:spcBef>
              <a:spcAft>
                <a:spcPts val="0"/>
              </a:spcAft>
              <a:buNone/>
            </a:pPr>
            <a:r>
              <a:rPr lang="ko-KR" sz="1200">
                <a:solidFill>
                  <a:srgbClr val="A5A5A5"/>
                </a:solidFill>
                <a:latin typeface="Malgun Gothic"/>
                <a:ea typeface="Malgun Gothic"/>
                <a:cs typeface="Malgun Gothic"/>
                <a:sym typeface="Malgun Gothic"/>
              </a:rPr>
              <a:t>리드타임 동안 발생할 수 있는 비상 수요에 대비하기 위해 보유하는 재고 </a:t>
            </a:r>
            <a:endParaRPr/>
          </a:p>
          <a:p>
            <a:pPr indent="0" lvl="0" marL="0" marR="0" rtl="0" algn="l">
              <a:spcBef>
                <a:spcPts val="0"/>
              </a:spcBef>
              <a:spcAft>
                <a:spcPts val="0"/>
              </a:spcAft>
              <a:buNone/>
            </a:pPr>
            <a:r>
              <a:t/>
            </a:r>
            <a:endParaRPr sz="1200">
              <a:solidFill>
                <a:srgbClr val="595959"/>
              </a:solidFill>
              <a:latin typeface="Malgun Gothic"/>
              <a:ea typeface="Malgun Gothic"/>
              <a:cs typeface="Malgun Gothic"/>
              <a:sym typeface="Malgun Gothic"/>
            </a:endParaRPr>
          </a:p>
        </p:txBody>
      </p:sp>
      <p:sp>
        <p:nvSpPr>
          <p:cNvPr id="625" name="Google Shape;625;p24"/>
          <p:cNvSpPr/>
          <p:nvPr/>
        </p:nvSpPr>
        <p:spPr>
          <a:xfrm>
            <a:off x="5386760" y="4094870"/>
            <a:ext cx="536935" cy="245846"/>
          </a:xfrm>
          <a:prstGeom prst="rightArrow">
            <a:avLst>
              <a:gd fmla="val 50000" name="adj1"/>
              <a:gd fmla="val 50000" name="adj2"/>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aphicFrame>
        <p:nvGraphicFramePr>
          <p:cNvPr id="626" name="Google Shape;626;p24"/>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203100">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627" name="Google Shape;62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628" name="Google Shape;628;p24"/>
          <p:cNvSpPr txBox="1"/>
          <p:nvPr/>
        </p:nvSpPr>
        <p:spPr>
          <a:xfrm>
            <a:off x="65179" y="6215746"/>
            <a:ext cx="514927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rgbClr val="A5A5A5"/>
                </a:solidFill>
                <a:latin typeface="Malgun Gothic"/>
                <a:ea typeface="Malgun Gothic"/>
                <a:cs typeface="Malgun Gothic"/>
                <a:sym typeface="Malgun Gothic"/>
              </a:rPr>
              <a:t>*리드타임* </a:t>
            </a:r>
            <a:endParaRPr/>
          </a:p>
          <a:p>
            <a:pPr indent="0" lvl="0" marL="0" marR="0" rtl="0" algn="l">
              <a:spcBef>
                <a:spcPts val="0"/>
              </a:spcBef>
              <a:spcAft>
                <a:spcPts val="0"/>
              </a:spcAft>
              <a:buNone/>
            </a:pPr>
            <a:r>
              <a:rPr lang="ko-KR" sz="1200">
                <a:solidFill>
                  <a:srgbClr val="A5A5A5"/>
                </a:solidFill>
                <a:latin typeface="Malgun Gothic"/>
                <a:ea typeface="Malgun Gothic"/>
                <a:cs typeface="Malgun Gothic"/>
                <a:sym typeface="Malgun Gothic"/>
              </a:rPr>
              <a:t>제픔을 생산하는데 시작부터 마칠때 까지의 소요시간 </a:t>
            </a:r>
            <a:endParaRPr/>
          </a:p>
          <a:p>
            <a:pPr indent="0" lvl="0" marL="0" marR="0" rtl="0" algn="l">
              <a:spcBef>
                <a:spcPts val="0"/>
              </a:spcBef>
              <a:spcAft>
                <a:spcPts val="0"/>
              </a:spcAft>
              <a:buNone/>
            </a:pPr>
            <a:r>
              <a:t/>
            </a:r>
            <a:endParaRPr sz="1200">
              <a:solidFill>
                <a:srgbClr val="595959"/>
              </a:solidFill>
              <a:latin typeface="Malgun Gothic"/>
              <a:ea typeface="Malgun Gothic"/>
              <a:cs typeface="Malgun Gothic"/>
              <a:sym typeface="Malgun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25"/>
          <p:cNvPicPr preferRelativeResize="0"/>
          <p:nvPr/>
        </p:nvPicPr>
        <p:blipFill rotWithShape="1">
          <a:blip r:embed="rId3">
            <a:alphaModFix/>
          </a:blip>
          <a:srcRect b="0" l="0" r="0" t="0"/>
          <a:stretch/>
        </p:blipFill>
        <p:spPr>
          <a:xfrm>
            <a:off x="4138286" y="2344956"/>
            <a:ext cx="2143125" cy="2143125"/>
          </a:xfrm>
          <a:prstGeom prst="rect">
            <a:avLst/>
          </a:prstGeom>
          <a:noFill/>
          <a:ln>
            <a:noFill/>
          </a:ln>
        </p:spPr>
      </p:pic>
      <p:sp>
        <p:nvSpPr>
          <p:cNvPr id="635" name="Google Shape;635;p25"/>
          <p:cNvSpPr/>
          <p:nvPr/>
        </p:nvSpPr>
        <p:spPr>
          <a:xfrm>
            <a:off x="1019061" y="3449886"/>
            <a:ext cx="1350984" cy="384767"/>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rgbClr val="595959"/>
                </a:solidFill>
                <a:latin typeface="Malgun Gothic"/>
                <a:ea typeface="Malgun Gothic"/>
                <a:cs typeface="Malgun Gothic"/>
                <a:sym typeface="Malgun Gothic"/>
              </a:rPr>
              <a:t>판매전 재고</a:t>
            </a:r>
            <a:endParaRPr sz="1600">
              <a:solidFill>
                <a:srgbClr val="595959"/>
              </a:solidFill>
              <a:latin typeface="Malgun Gothic"/>
              <a:ea typeface="Malgun Gothic"/>
              <a:cs typeface="Malgun Gothic"/>
              <a:sym typeface="Malgun Gothic"/>
            </a:endParaRPr>
          </a:p>
        </p:txBody>
      </p:sp>
      <p:sp>
        <p:nvSpPr>
          <p:cNvPr id="636" name="Google Shape;636;p25"/>
          <p:cNvSpPr/>
          <p:nvPr/>
        </p:nvSpPr>
        <p:spPr>
          <a:xfrm>
            <a:off x="1578625" y="3908285"/>
            <a:ext cx="421694" cy="480463"/>
          </a:xfrm>
          <a:prstGeom prst="mathMinus">
            <a:avLst>
              <a:gd fmla="val 23520" name="adj1"/>
            </a:avLst>
          </a:prstGeom>
          <a:solidFill>
            <a:srgbClr val="FF0000"/>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37" name="Google Shape;637;p25"/>
          <p:cNvSpPr/>
          <p:nvPr/>
        </p:nvSpPr>
        <p:spPr>
          <a:xfrm>
            <a:off x="3301767" y="3328908"/>
            <a:ext cx="679220" cy="401786"/>
          </a:xfrm>
          <a:prstGeom prst="rightArrow">
            <a:avLst>
              <a:gd fmla="val 50000" name="adj1"/>
              <a:gd fmla="val 50000" name="adj2"/>
            </a:avLst>
          </a:prstGeom>
          <a:solidFill>
            <a:schemeClr val="accent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38" name="Google Shape;638;p25"/>
          <p:cNvSpPr/>
          <p:nvPr/>
        </p:nvSpPr>
        <p:spPr>
          <a:xfrm>
            <a:off x="6438710" y="3326846"/>
            <a:ext cx="497718" cy="503280"/>
          </a:xfrm>
          <a:prstGeom prst="mathPlus">
            <a:avLst>
              <a:gd fmla="val 23520" name="adj1"/>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39" name="Google Shape;639;p25"/>
          <p:cNvSpPr/>
          <p:nvPr/>
        </p:nvSpPr>
        <p:spPr>
          <a:xfrm>
            <a:off x="10067442" y="4632904"/>
            <a:ext cx="1466346" cy="893957"/>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800">
                <a:solidFill>
                  <a:srgbClr val="595959"/>
                </a:solidFill>
                <a:latin typeface="Malgun Gothic"/>
                <a:ea typeface="Malgun Gothic"/>
                <a:cs typeface="Malgun Gothic"/>
                <a:sym typeface="Malgun Gothic"/>
              </a:rPr>
              <a:t>현재 재고</a:t>
            </a:r>
            <a:endParaRPr/>
          </a:p>
        </p:txBody>
      </p:sp>
      <p:sp>
        <p:nvSpPr>
          <p:cNvPr id="640" name="Google Shape;640;p25"/>
          <p:cNvSpPr txBox="1"/>
          <p:nvPr/>
        </p:nvSpPr>
        <p:spPr>
          <a:xfrm>
            <a:off x="0" y="973748"/>
            <a:ext cx="42845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595959"/>
                </a:solidFill>
                <a:latin typeface="Malgun Gothic"/>
                <a:ea typeface="Malgun Gothic"/>
                <a:cs typeface="Malgun Gothic"/>
                <a:sym typeface="Malgun Gothic"/>
              </a:rPr>
              <a:t>원자재 자동발주 프로세스</a:t>
            </a:r>
            <a:endParaRPr b="1" sz="2400">
              <a:solidFill>
                <a:srgbClr val="595959"/>
              </a:solidFill>
              <a:latin typeface="Malgun Gothic"/>
              <a:ea typeface="Malgun Gothic"/>
              <a:cs typeface="Malgun Gothic"/>
              <a:sym typeface="Malgun Gothic"/>
            </a:endParaRPr>
          </a:p>
        </p:txBody>
      </p:sp>
      <p:graphicFrame>
        <p:nvGraphicFramePr>
          <p:cNvPr id="641" name="Google Shape;641;p25"/>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203100">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642" name="Google Shape;64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pic>
        <p:nvPicPr>
          <p:cNvPr descr="스크린샷, 직사각형, 디자인이(가) 표시된 사진&#10;&#10;자동 생성된 설명" id="643" name="Google Shape;643;p25"/>
          <p:cNvPicPr preferRelativeResize="0"/>
          <p:nvPr/>
        </p:nvPicPr>
        <p:blipFill rotWithShape="1">
          <a:blip r:embed="rId4">
            <a:alphaModFix/>
          </a:blip>
          <a:srcRect b="0" l="0" r="0" t="0"/>
          <a:stretch/>
        </p:blipFill>
        <p:spPr>
          <a:xfrm>
            <a:off x="625409" y="1530560"/>
            <a:ext cx="2114464" cy="2114464"/>
          </a:xfrm>
          <a:prstGeom prst="rect">
            <a:avLst/>
          </a:prstGeom>
          <a:noFill/>
          <a:ln>
            <a:noFill/>
          </a:ln>
        </p:spPr>
      </p:pic>
      <p:sp>
        <p:nvSpPr>
          <p:cNvPr id="644" name="Google Shape;644;p25"/>
          <p:cNvSpPr/>
          <p:nvPr/>
        </p:nvSpPr>
        <p:spPr>
          <a:xfrm>
            <a:off x="4388518" y="4488081"/>
            <a:ext cx="1515963" cy="402187"/>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rgbClr val="595959"/>
                </a:solidFill>
                <a:latin typeface="Malgun Gothic"/>
                <a:ea typeface="Malgun Gothic"/>
                <a:cs typeface="Malgun Gothic"/>
                <a:sym typeface="Malgun Gothic"/>
              </a:rPr>
              <a:t>판매후 재고</a:t>
            </a:r>
            <a:endParaRPr sz="1600">
              <a:solidFill>
                <a:srgbClr val="595959"/>
              </a:solidFill>
              <a:latin typeface="Malgun Gothic"/>
              <a:ea typeface="Malgun Gothic"/>
              <a:cs typeface="Malgun Gothic"/>
              <a:sym typeface="Malgun Gothic"/>
            </a:endParaRPr>
          </a:p>
        </p:txBody>
      </p:sp>
      <p:sp>
        <p:nvSpPr>
          <p:cNvPr id="645" name="Google Shape;645;p25"/>
          <p:cNvSpPr/>
          <p:nvPr/>
        </p:nvSpPr>
        <p:spPr>
          <a:xfrm>
            <a:off x="2788889" y="5738813"/>
            <a:ext cx="1277700" cy="3585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rgbClr val="595959"/>
                </a:solidFill>
                <a:latin typeface="Malgun Gothic"/>
                <a:ea typeface="Malgun Gothic"/>
                <a:cs typeface="Malgun Gothic"/>
                <a:sym typeface="Malgun Gothic"/>
              </a:rPr>
              <a:t>판매량</a:t>
            </a:r>
            <a:endParaRPr/>
          </a:p>
        </p:txBody>
      </p:sp>
      <p:sp>
        <p:nvSpPr>
          <p:cNvPr id="646" name="Google Shape;646;p25"/>
          <p:cNvSpPr/>
          <p:nvPr/>
        </p:nvSpPr>
        <p:spPr>
          <a:xfrm>
            <a:off x="7247884" y="3449886"/>
            <a:ext cx="1127579" cy="1695230"/>
          </a:xfrm>
          <a:prstGeom prst="rect">
            <a:avLst/>
          </a:prstGeom>
          <a:solidFill>
            <a:srgbClr val="EDEDE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600">
                <a:solidFill>
                  <a:srgbClr val="757070"/>
                </a:solidFill>
                <a:latin typeface="Malgun Gothic"/>
                <a:ea typeface="Malgun Gothic"/>
                <a:cs typeface="Malgun Gothic"/>
                <a:sym typeface="Malgun Gothic"/>
              </a:rPr>
              <a:t>판매량</a:t>
            </a:r>
            <a:endParaRPr sz="1600">
              <a:solidFill>
                <a:srgbClr val="757070"/>
              </a:solidFill>
              <a:latin typeface="Malgun Gothic"/>
              <a:ea typeface="Malgun Gothic"/>
              <a:cs typeface="Malgun Gothic"/>
              <a:sym typeface="Malgun Gothic"/>
            </a:endParaRPr>
          </a:p>
        </p:txBody>
      </p:sp>
      <p:sp>
        <p:nvSpPr>
          <p:cNvPr id="647" name="Google Shape;647;p25"/>
          <p:cNvSpPr/>
          <p:nvPr/>
        </p:nvSpPr>
        <p:spPr>
          <a:xfrm>
            <a:off x="7247883" y="2194794"/>
            <a:ext cx="1127579" cy="1255092"/>
          </a:xfrm>
          <a:prstGeom prst="rect">
            <a:avLst/>
          </a:prstGeom>
          <a:solidFill>
            <a:srgbClr val="AEABA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안전</a:t>
            </a:r>
            <a:endParaRPr sz="18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재고량</a:t>
            </a:r>
            <a:endParaRPr/>
          </a:p>
        </p:txBody>
      </p:sp>
      <p:sp>
        <p:nvSpPr>
          <p:cNvPr id="648" name="Google Shape;648;p25"/>
          <p:cNvSpPr/>
          <p:nvPr/>
        </p:nvSpPr>
        <p:spPr>
          <a:xfrm>
            <a:off x="7203923" y="1913528"/>
            <a:ext cx="1215498" cy="3329915"/>
          </a:xfrm>
          <a:prstGeom prst="roundRect">
            <a:avLst>
              <a:gd fmla="val 16667" name="adj"/>
            </a:avLst>
          </a:prstGeom>
          <a:solidFill>
            <a:srgbClr val="2F54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ko-KR" sz="1800">
                <a:solidFill>
                  <a:schemeClr val="lt1"/>
                </a:solidFill>
                <a:latin typeface="Malgun Gothic"/>
                <a:ea typeface="Malgun Gothic"/>
                <a:cs typeface="Malgun Gothic"/>
                <a:sym typeface="Malgun Gothic"/>
              </a:rPr>
              <a:t>발주량 </a:t>
            </a:r>
            <a:endParaRPr/>
          </a:p>
        </p:txBody>
      </p:sp>
      <p:sp>
        <p:nvSpPr>
          <p:cNvPr id="649" name="Google Shape;649;p25"/>
          <p:cNvSpPr/>
          <p:nvPr/>
        </p:nvSpPr>
        <p:spPr>
          <a:xfrm>
            <a:off x="8792214" y="3346921"/>
            <a:ext cx="600814" cy="503280"/>
          </a:xfrm>
          <a:prstGeom prst="mathEqual">
            <a:avLst>
              <a:gd fmla="val 23520" name="adj1"/>
              <a:gd fmla="val 11760" name="adj2"/>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descr="텍스트, 만화 영화, 풍선이(가) 표시된 사진&#10;&#10;자동 생성된 설명" id="650" name="Google Shape;650;p25"/>
          <p:cNvPicPr preferRelativeResize="0"/>
          <p:nvPr/>
        </p:nvPicPr>
        <p:blipFill rotWithShape="1">
          <a:blip r:embed="rId5">
            <a:alphaModFix/>
          </a:blip>
          <a:srcRect b="0" l="0" r="0" t="0"/>
          <a:stretch/>
        </p:blipFill>
        <p:spPr>
          <a:xfrm>
            <a:off x="9531752" y="2159755"/>
            <a:ext cx="2525862" cy="2455101"/>
          </a:xfrm>
          <a:prstGeom prst="rect">
            <a:avLst/>
          </a:prstGeom>
          <a:noFill/>
          <a:ln>
            <a:noFill/>
          </a:ln>
        </p:spPr>
      </p:pic>
      <p:pic>
        <p:nvPicPr>
          <p:cNvPr descr="큐브, 메케니칼 퍼즐, 디자인이(가) 표시된 사진&#10;&#10;자동 생성된 설명" id="651" name="Google Shape;651;p25"/>
          <p:cNvPicPr preferRelativeResize="0"/>
          <p:nvPr/>
        </p:nvPicPr>
        <p:blipFill rotWithShape="1">
          <a:blip r:embed="rId6">
            <a:alphaModFix/>
          </a:blip>
          <a:srcRect b="0" l="0" r="0" t="0"/>
          <a:stretch/>
        </p:blipFill>
        <p:spPr>
          <a:xfrm>
            <a:off x="2000334" y="4192360"/>
            <a:ext cx="1466346" cy="146634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5"/>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6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childTnLst>
                          </p:cTn>
                        </p:par>
                        <p:par>
                          <p:cTn fill="hold">
                            <p:stCondLst>
                              <p:cond delay="500"/>
                            </p:stCondLst>
                            <p:childTnLst>
                              <p:par>
                                <p:cTn fill="hold" nodeType="afterEffect" presetClass="entr" presetID="10" presetSubtype="0">
                                  <p:stCondLst>
                                    <p:cond delay="50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childTnLst>
                          </p:cTn>
                        </p:par>
                        <p:par>
                          <p:cTn fill="hold">
                            <p:stCondLst>
                              <p:cond delay="1000"/>
                            </p:stCondLst>
                            <p:childTnLst>
                              <p:par>
                                <p:cTn fill="hold" nodeType="afterEffect" presetClass="entr" presetID="23" presetSubtype="16">
                                  <p:stCondLst>
                                    <p:cond delay="50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500"/>
                                        <p:tgtEl>
                                          <p:spTgt spid="650"/>
                                        </p:tgtEl>
                                        <p:attrNameLst>
                                          <p:attrName>ppt_w</p:attrName>
                                        </p:attrNameLst>
                                      </p:cBhvr>
                                      <p:tavLst>
                                        <p:tav fmla="" tm="0">
                                          <p:val>
                                            <p:strVal val="0"/>
                                          </p:val>
                                        </p:tav>
                                        <p:tav fmla="" tm="100000">
                                          <p:val>
                                            <p:strVal val="#ppt_w"/>
                                          </p:val>
                                        </p:tav>
                                      </p:tavLst>
                                    </p:anim>
                                    <p:anim calcmode="lin" valueType="num">
                                      <p:cBhvr additive="base">
                                        <p:cTn dur="500"/>
                                        <p:tgtEl>
                                          <p:spTgt spid="650"/>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23" presetSubtype="16">
                                  <p:stCondLst>
                                    <p:cond delay="500"/>
                                  </p:stCondLst>
                                  <p:childTnLst>
                                    <p:set>
                                      <p:cBhvr>
                                        <p:cTn dur="1" fill="hold">
                                          <p:stCondLst>
                                            <p:cond delay="0"/>
                                          </p:stCondLst>
                                        </p:cTn>
                                        <p:tgtEl>
                                          <p:spTgt spid="639"/>
                                        </p:tgtEl>
                                        <p:attrNameLst>
                                          <p:attrName>style.visibility</p:attrName>
                                        </p:attrNameLst>
                                      </p:cBhvr>
                                      <p:to>
                                        <p:strVal val="visible"/>
                                      </p:to>
                                    </p:set>
                                    <p:anim calcmode="lin" valueType="num">
                                      <p:cBhvr additive="base">
                                        <p:cTn dur="500"/>
                                        <p:tgtEl>
                                          <p:spTgt spid="639"/>
                                        </p:tgtEl>
                                        <p:attrNameLst>
                                          <p:attrName>ppt_w</p:attrName>
                                        </p:attrNameLst>
                                      </p:cBhvr>
                                      <p:tavLst>
                                        <p:tav fmla="" tm="0">
                                          <p:val>
                                            <p:strVal val="0"/>
                                          </p:val>
                                        </p:tav>
                                        <p:tav fmla="" tm="100000">
                                          <p:val>
                                            <p:strVal val="#ppt_w"/>
                                          </p:val>
                                        </p:tav>
                                      </p:tavLst>
                                    </p:anim>
                                    <p:anim calcmode="lin" valueType="num">
                                      <p:cBhvr additive="base">
                                        <p:cTn dur="500"/>
                                        <p:tgtEl>
                                          <p:spTgt spid="63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pic>
        <p:nvPicPr>
          <p:cNvPr descr="텍스트, 스크린샷, 폰트, 문서이(가) 표시된 사진&#10;&#10;자동 생성된 설명" id="656" name="Google Shape;656;p26"/>
          <p:cNvPicPr preferRelativeResize="0"/>
          <p:nvPr/>
        </p:nvPicPr>
        <p:blipFill rotWithShape="1">
          <a:blip r:embed="rId3">
            <a:alphaModFix/>
          </a:blip>
          <a:srcRect b="0" l="0" r="0" t="0"/>
          <a:stretch/>
        </p:blipFill>
        <p:spPr>
          <a:xfrm>
            <a:off x="288100" y="1791400"/>
            <a:ext cx="11260897" cy="4331583"/>
          </a:xfrm>
          <a:prstGeom prst="rect">
            <a:avLst/>
          </a:prstGeom>
          <a:noFill/>
          <a:ln>
            <a:noFill/>
          </a:ln>
        </p:spPr>
      </p:pic>
      <p:sp>
        <p:nvSpPr>
          <p:cNvPr id="657" name="Google Shape;657;p26"/>
          <p:cNvSpPr txBox="1"/>
          <p:nvPr/>
        </p:nvSpPr>
        <p:spPr>
          <a:xfrm>
            <a:off x="158719" y="273352"/>
            <a:ext cx="42845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595959"/>
                </a:solidFill>
                <a:latin typeface="Malgun Gothic"/>
                <a:ea typeface="Malgun Gothic"/>
                <a:cs typeface="Malgun Gothic"/>
                <a:sym typeface="Malgun Gothic"/>
              </a:rPr>
              <a:t> </a:t>
            </a:r>
            <a:endParaRPr b="1" sz="2400">
              <a:solidFill>
                <a:srgbClr val="595959"/>
              </a:solidFill>
              <a:latin typeface="Malgun Gothic"/>
              <a:ea typeface="Malgun Gothic"/>
              <a:cs typeface="Malgun Gothic"/>
              <a:sym typeface="Malgun Gothic"/>
            </a:endParaRPr>
          </a:p>
        </p:txBody>
      </p:sp>
      <p:sp>
        <p:nvSpPr>
          <p:cNvPr id="658" name="Google Shape;658;p26"/>
          <p:cNvSpPr txBox="1"/>
          <p:nvPr/>
        </p:nvSpPr>
        <p:spPr>
          <a:xfrm>
            <a:off x="7557" y="735017"/>
            <a:ext cx="42845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595959"/>
                </a:solidFill>
                <a:latin typeface="Malgun Gothic"/>
                <a:ea typeface="Malgun Gothic"/>
                <a:cs typeface="Malgun Gothic"/>
                <a:sym typeface="Malgun Gothic"/>
              </a:rPr>
              <a:t>원자재 자동발주 </a:t>
            </a:r>
            <a:endParaRPr b="1" sz="2400">
              <a:solidFill>
                <a:srgbClr val="595959"/>
              </a:solidFill>
              <a:latin typeface="Malgun Gothic"/>
              <a:ea typeface="Malgun Gothic"/>
              <a:cs typeface="Malgun Gothic"/>
              <a:sym typeface="Malgun Gothic"/>
            </a:endParaRPr>
          </a:p>
        </p:txBody>
      </p:sp>
      <p:sp>
        <p:nvSpPr>
          <p:cNvPr id="659" name="Google Shape;659;p26"/>
          <p:cNvSpPr txBox="1"/>
          <p:nvPr/>
        </p:nvSpPr>
        <p:spPr>
          <a:xfrm>
            <a:off x="158719" y="1203305"/>
            <a:ext cx="3776996" cy="41402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595959"/>
                </a:solidFill>
                <a:latin typeface="Malgun Gothic"/>
                <a:ea typeface="Malgun Gothic"/>
                <a:cs typeface="Malgun Gothic"/>
                <a:sym typeface="Malgun Gothic"/>
              </a:rPr>
              <a:t>** 주별 원자재 발주  / 데이터 프레임 </a:t>
            </a:r>
            <a:endParaRPr sz="1600">
              <a:solidFill>
                <a:schemeClr val="dk1"/>
              </a:solidFill>
              <a:latin typeface="Malgun Gothic"/>
              <a:ea typeface="Malgun Gothic"/>
              <a:cs typeface="Malgun Gothic"/>
              <a:sym typeface="Malgun Gothic"/>
            </a:endParaRPr>
          </a:p>
        </p:txBody>
      </p:sp>
      <p:graphicFrame>
        <p:nvGraphicFramePr>
          <p:cNvPr id="660" name="Google Shape;660;p26"/>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203100">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661" name="Google Shape;661;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5" name="Shape 665"/>
        <p:cNvGrpSpPr/>
        <p:nvPr/>
      </p:nvGrpSpPr>
      <p:grpSpPr>
        <a:xfrm>
          <a:off x="0" y="0"/>
          <a:ext cx="0" cy="0"/>
          <a:chOff x="0" y="0"/>
          <a:chExt cx="0" cy="0"/>
        </a:xfrm>
      </p:grpSpPr>
      <p:sp>
        <p:nvSpPr>
          <p:cNvPr id="666" name="Google Shape;666;p27"/>
          <p:cNvSpPr/>
          <p:nvPr/>
        </p:nvSpPr>
        <p:spPr>
          <a:xfrm>
            <a:off x="0" y="1943916"/>
            <a:ext cx="12192000" cy="2695815"/>
          </a:xfrm>
          <a:prstGeom prst="rect">
            <a:avLst/>
          </a:prstGeom>
          <a:solidFill>
            <a:schemeClr val="dk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67" name="Google Shape;667;p27"/>
          <p:cNvSpPr txBox="1"/>
          <p:nvPr/>
        </p:nvSpPr>
        <p:spPr>
          <a:xfrm>
            <a:off x="6382800" y="1907874"/>
            <a:ext cx="5977467" cy="20227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9600">
                <a:solidFill>
                  <a:schemeClr val="lt1"/>
                </a:solidFill>
                <a:latin typeface="Malgun Gothic"/>
                <a:ea typeface="Malgun Gothic"/>
                <a:cs typeface="Malgun Gothic"/>
                <a:sym typeface="Malgun Gothic"/>
              </a:rPr>
              <a:t>04</a:t>
            </a:r>
            <a:r>
              <a:rPr lang="ko-KR" sz="4000">
                <a:solidFill>
                  <a:srgbClr val="BFBFBF"/>
                </a:solidFill>
                <a:latin typeface="Malgun Gothic"/>
                <a:ea typeface="Malgun Gothic"/>
                <a:cs typeface="Malgun Gothic"/>
                <a:sym typeface="Malgun Gothic"/>
              </a:rPr>
              <a:t> </a:t>
            </a:r>
            <a:r>
              <a:rPr lang="ko-KR" sz="3600">
                <a:solidFill>
                  <a:srgbClr val="BFBFBF"/>
                </a:solidFill>
                <a:latin typeface="Malgun Gothic"/>
                <a:ea typeface="Malgun Gothic"/>
                <a:cs typeface="Malgun Gothic"/>
                <a:sym typeface="Malgun Gothic"/>
              </a:rPr>
              <a:t>프로젝트 수행 결과</a:t>
            </a:r>
            <a:endParaRPr sz="1800">
              <a:solidFill>
                <a:srgbClr val="BFBFBF"/>
              </a:solidFill>
              <a:latin typeface="Malgun Gothic"/>
              <a:ea typeface="Malgun Gothic"/>
              <a:cs typeface="Malgun Gothic"/>
              <a:sym typeface="Malgun Gothic"/>
            </a:endParaRPr>
          </a:p>
        </p:txBody>
      </p:sp>
      <p:cxnSp>
        <p:nvCxnSpPr>
          <p:cNvPr id="668" name="Google Shape;668;p27"/>
          <p:cNvCxnSpPr/>
          <p:nvPr/>
        </p:nvCxnSpPr>
        <p:spPr>
          <a:xfrm>
            <a:off x="6381750" y="3930672"/>
            <a:ext cx="5791200" cy="0"/>
          </a:xfrm>
          <a:prstGeom prst="straightConnector1">
            <a:avLst/>
          </a:prstGeom>
          <a:noFill/>
          <a:ln cap="flat" cmpd="sng" w="9525">
            <a:solidFill>
              <a:srgbClr val="F5F7FC"/>
            </a:solidFill>
            <a:prstDash val="solid"/>
            <a:miter lim="800000"/>
            <a:headEnd len="sm" w="sm" type="none"/>
            <a:tailEnd len="sm" w="sm" type="none"/>
          </a:ln>
        </p:spPr>
      </p:cxnSp>
      <p:graphicFrame>
        <p:nvGraphicFramePr>
          <p:cNvPr id="669" name="Google Shape;669;p27"/>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670" name="Google Shape;670;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5" name="Shape 675"/>
        <p:cNvGrpSpPr/>
        <p:nvPr/>
      </p:nvGrpSpPr>
      <p:grpSpPr>
        <a:xfrm>
          <a:off x="0" y="0"/>
          <a:ext cx="0" cy="0"/>
          <a:chOff x="0" y="0"/>
          <a:chExt cx="0" cy="0"/>
        </a:xfrm>
      </p:grpSpPr>
      <p:sp>
        <p:nvSpPr>
          <p:cNvPr id="676" name="Google Shape;676;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graphicFrame>
        <p:nvGraphicFramePr>
          <p:cNvPr id="677" name="Google Shape;677;p28"/>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678" name="Google Shape;678;p28"/>
          <p:cNvSpPr txBox="1"/>
          <p:nvPr/>
        </p:nvSpPr>
        <p:spPr>
          <a:xfrm>
            <a:off x="7557" y="735017"/>
            <a:ext cx="42845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595959"/>
                </a:solidFill>
                <a:latin typeface="Malgun Gothic"/>
                <a:ea typeface="Malgun Gothic"/>
                <a:cs typeface="Malgun Gothic"/>
                <a:sym typeface="Malgun Gothic"/>
              </a:rPr>
              <a:t>시각화 작업 </a:t>
            </a:r>
            <a:endParaRPr b="1" sz="2400">
              <a:solidFill>
                <a:srgbClr val="595959"/>
              </a:solidFill>
              <a:latin typeface="Malgun Gothic"/>
              <a:ea typeface="Malgun Gothic"/>
              <a:cs typeface="Malgun Gothic"/>
              <a:sym typeface="Malgun Gothic"/>
            </a:endParaRPr>
          </a:p>
        </p:txBody>
      </p:sp>
      <p:pic>
        <p:nvPicPr>
          <p:cNvPr id="679" name="Google Shape;679;p28" title="KakaoTalk_20230823_095648133.mp4">
            <a:hlinkClick r:id="rId3"/>
          </p:cNvPr>
          <p:cNvPicPr preferRelativeResize="0"/>
          <p:nvPr/>
        </p:nvPicPr>
        <p:blipFill>
          <a:blip r:embed="rId4">
            <a:alphaModFix/>
          </a:blip>
          <a:stretch>
            <a:fillRect/>
          </a:stretch>
        </p:blipFill>
        <p:spPr>
          <a:xfrm>
            <a:off x="2148697" y="855725"/>
            <a:ext cx="7478222" cy="560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9"/>
                                        </p:tgtEl>
                                        <p:attrNameLst>
                                          <p:attrName>style.visibility</p:attrName>
                                        </p:attrNameLst>
                                      </p:cBhvr>
                                      <p:to>
                                        <p:strVal val="visible"/>
                                      </p:to>
                                    </p:set>
                                    <p:animEffect filter="fade" transition="in">
                                      <p:cBhvr>
                                        <p:cTn dur="1000"/>
                                        <p:tgtEl>
                                          <p:spTgt spid="6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
        <p:nvSpPr>
          <p:cNvPr id="686" name="Google Shape;686;p29"/>
          <p:cNvSpPr txBox="1"/>
          <p:nvPr/>
        </p:nvSpPr>
        <p:spPr>
          <a:xfrm>
            <a:off x="7557" y="735017"/>
            <a:ext cx="42845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595959"/>
                </a:solidFill>
                <a:latin typeface="Malgun Gothic"/>
                <a:ea typeface="Malgun Gothic"/>
                <a:cs typeface="Malgun Gothic"/>
                <a:sym typeface="Malgun Gothic"/>
              </a:rPr>
              <a:t>웹 구현  </a:t>
            </a:r>
            <a:endParaRPr b="1" sz="2400">
              <a:solidFill>
                <a:srgbClr val="595959"/>
              </a:solidFill>
              <a:latin typeface="Malgun Gothic"/>
              <a:ea typeface="Malgun Gothic"/>
              <a:cs typeface="Malgun Gothic"/>
              <a:sym typeface="Malgun Gothic"/>
            </a:endParaRPr>
          </a:p>
        </p:txBody>
      </p:sp>
      <p:pic>
        <p:nvPicPr>
          <p:cNvPr id="687" name="Google Shape;687;p29"/>
          <p:cNvPicPr preferRelativeResize="0"/>
          <p:nvPr/>
        </p:nvPicPr>
        <p:blipFill rotWithShape="1">
          <a:blip r:embed="rId3">
            <a:alphaModFix/>
          </a:blip>
          <a:srcRect b="0" l="0" r="0" t="0"/>
          <a:stretch/>
        </p:blipFill>
        <p:spPr>
          <a:xfrm>
            <a:off x="2278467" y="769163"/>
            <a:ext cx="8754057" cy="5621773"/>
          </a:xfrm>
          <a:prstGeom prst="rect">
            <a:avLst/>
          </a:prstGeom>
          <a:noFill/>
          <a:ln>
            <a:noFill/>
          </a:ln>
        </p:spPr>
      </p:pic>
      <p:sp>
        <p:nvSpPr>
          <p:cNvPr id="688" name="Google Shape;688;p29"/>
          <p:cNvSpPr/>
          <p:nvPr/>
        </p:nvSpPr>
        <p:spPr>
          <a:xfrm>
            <a:off x="2669192" y="2275551"/>
            <a:ext cx="647699" cy="281994"/>
          </a:xfrm>
          <a:prstGeom prst="rect">
            <a:avLst/>
          </a:prstGeom>
          <a:solidFill>
            <a:srgbClr val="C00000">
              <a:alpha val="3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id="689" name="Google Shape;689;p29"/>
          <p:cNvPicPr preferRelativeResize="0"/>
          <p:nvPr/>
        </p:nvPicPr>
        <p:blipFill rotWithShape="1">
          <a:blip r:embed="rId4">
            <a:alphaModFix/>
          </a:blip>
          <a:srcRect b="0" l="0" r="0" t="0"/>
          <a:stretch/>
        </p:blipFill>
        <p:spPr>
          <a:xfrm>
            <a:off x="2158308" y="686661"/>
            <a:ext cx="8874216" cy="5786776"/>
          </a:xfrm>
          <a:prstGeom prst="rect">
            <a:avLst/>
          </a:prstGeom>
          <a:noFill/>
          <a:ln>
            <a:noFill/>
          </a:ln>
        </p:spPr>
      </p:pic>
      <p:graphicFrame>
        <p:nvGraphicFramePr>
          <p:cNvPr id="690" name="Google Shape;690;p29"/>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pic>
        <p:nvPicPr>
          <p:cNvPr descr="커서 단색으로 채워진" id="691" name="Google Shape;691;p29"/>
          <p:cNvPicPr preferRelativeResize="0"/>
          <p:nvPr/>
        </p:nvPicPr>
        <p:blipFill rotWithShape="1">
          <a:blip r:embed="rId5">
            <a:alphaModFix/>
          </a:blip>
          <a:srcRect b="0" l="0" r="0" t="0"/>
          <a:stretch/>
        </p:blipFill>
        <p:spPr>
          <a:xfrm>
            <a:off x="3123133" y="2326617"/>
            <a:ext cx="631852" cy="63185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
                                        </p:tgtEl>
                                        <p:attrNameLst>
                                          <p:attrName>style.visibility</p:attrName>
                                        </p:attrNameLst>
                                      </p:cBhvr>
                                      <p:to>
                                        <p:strVal val="visible"/>
                                      </p:to>
                                    </p:set>
                                    <p:animEffect filter="fade" transition="in">
                                      <p:cBhvr>
                                        <p:cTn dur="500"/>
                                        <p:tgtEl>
                                          <p:spTgt spid="687"/>
                                        </p:tgtEl>
                                      </p:cBhvr>
                                    </p:animEffect>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2000"/>
                                        <p:tgtEl>
                                          <p:spTgt spid="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1"/>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0" presetSubtype="0">
                                  <p:stCondLst>
                                    <p:cond delay="0"/>
                                  </p:stCondLst>
                                  <p:childTnLst>
                                    <p:set>
                                      <p:cBhvr>
                                        <p:cTn dur="1" fill="hold">
                                          <p:stCondLst>
                                            <p:cond delay="0"/>
                                          </p:stCondLst>
                                        </p:cTn>
                                        <p:tgtEl>
                                          <p:spTgt spid="689"/>
                                        </p:tgtEl>
                                        <p:attrNameLst>
                                          <p:attrName>style.visibility</p:attrName>
                                        </p:attrNameLst>
                                      </p:cBhvr>
                                      <p:to>
                                        <p:strVal val="visible"/>
                                      </p:to>
                                    </p:set>
                                    <p:animEffect filter="fade" transition="in">
                                      <p:cBhvr>
                                        <p:cTn dur="500"/>
                                        <p:tgtEl>
                                          <p:spTgt spid="689"/>
                                        </p:tgtEl>
                                      </p:cBhvr>
                                    </p:animEffect>
                                  </p:childTnLst>
                                </p:cTn>
                              </p:par>
                              <p:par>
                                <p:cTn fill="hold" nodeType="withEffect" presetClass="exit" presetID="1" presetSubtype="0">
                                  <p:stCondLst>
                                    <p:cond delay="0"/>
                                  </p:stCondLst>
                                  <p:childTnLst>
                                    <p:set>
                                      <p:cBhvr>
                                        <p:cTn dur="1" fill="hold">
                                          <p:stCondLst>
                                            <p:cond delay="1"/>
                                          </p:stCondLst>
                                        </p:cTn>
                                        <p:tgtEl>
                                          <p:spTgt spid="6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
          <p:cNvSpPr/>
          <p:nvPr/>
        </p:nvSpPr>
        <p:spPr>
          <a:xfrm>
            <a:off x="317064" y="2538421"/>
            <a:ext cx="2139043" cy="3830400"/>
          </a:xfrm>
          <a:prstGeom prst="rect">
            <a:avLst/>
          </a:prstGeom>
          <a:solidFill>
            <a:srgbClr val="262626"/>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분석 결과 검토</a:t>
            </a:r>
            <a:endParaRPr b="1" sz="1400">
              <a:solidFill>
                <a:srgbClr val="D8D8D8"/>
              </a:solidFill>
              <a:latin typeface="Malgun Gothic"/>
              <a:ea typeface="Malgun Gothic"/>
              <a:cs typeface="Malgun Gothic"/>
              <a:sym typeface="Malgun Gothic"/>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데이터 관련 자문</a:t>
            </a:r>
            <a:endParaRPr b="1" sz="1400">
              <a:solidFill>
                <a:srgbClr val="D8D8D8"/>
              </a:solidFill>
              <a:latin typeface="Malgun Gothic"/>
              <a:ea typeface="Malgun Gothic"/>
              <a:cs typeface="Malgun Gothic"/>
              <a:sym typeface="Malgun Gothic"/>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Django 활용 웹구현</a:t>
            </a:r>
            <a:endParaRPr b="1" sz="1400">
              <a:solidFill>
                <a:srgbClr val="D8D8D8"/>
              </a:solidFill>
              <a:latin typeface="Malgun Gothic"/>
              <a:ea typeface="Malgun Gothic"/>
              <a:cs typeface="Malgun Gothic"/>
              <a:sym typeface="Malgun Gothic"/>
            </a:endParaRPr>
          </a:p>
          <a:p>
            <a:pPr indent="0" lvl="0" marL="0" marR="0" rtl="0" algn="l">
              <a:lnSpc>
                <a:spcPct val="200000"/>
              </a:lnSpc>
              <a:spcBef>
                <a:spcPts val="0"/>
              </a:spcBef>
              <a:spcAft>
                <a:spcPts val="0"/>
              </a:spcAft>
              <a:buNone/>
            </a:pPr>
            <a:r>
              <a:t/>
            </a:r>
            <a:endParaRPr b="1" sz="1400">
              <a:solidFill>
                <a:srgbClr val="D8D8D8"/>
              </a:solidFill>
              <a:latin typeface="Malgun Gothic"/>
              <a:ea typeface="Malgun Gothic"/>
              <a:cs typeface="Malgun Gothic"/>
              <a:sym typeface="Malgun Gothic"/>
            </a:endParaRPr>
          </a:p>
          <a:p>
            <a:pPr indent="0" lvl="0" marL="0" marR="0" rtl="0" algn="ctr">
              <a:spcBef>
                <a:spcPts val="0"/>
              </a:spcBef>
              <a:spcAft>
                <a:spcPts val="0"/>
              </a:spcAft>
              <a:buNone/>
            </a:pPr>
            <a:r>
              <a:rPr b="1" lang="ko-KR" sz="1200">
                <a:solidFill>
                  <a:srgbClr val="0099CC"/>
                </a:solidFill>
                <a:latin typeface="Malgun Gothic"/>
                <a:ea typeface="Malgun Gothic"/>
                <a:cs typeface="Malgun Gothic"/>
                <a:sym typeface="Malgun Gothic"/>
              </a:rPr>
              <a:t>github.com/paulyun0</a:t>
            </a:r>
            <a:endParaRPr/>
          </a:p>
        </p:txBody>
      </p:sp>
      <p:sp>
        <p:nvSpPr>
          <p:cNvPr id="191" name="Google Shape;19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192" name="Google Shape;192;p3"/>
          <p:cNvSpPr/>
          <p:nvPr/>
        </p:nvSpPr>
        <p:spPr>
          <a:xfrm>
            <a:off x="0" y="335280"/>
            <a:ext cx="12192000" cy="2069100"/>
          </a:xfrm>
          <a:prstGeom prst="rect">
            <a:avLst/>
          </a:prstGeom>
          <a:gradFill>
            <a:gsLst>
              <a:gs pos="0">
                <a:srgbClr val="D8D8D8"/>
              </a:gs>
              <a:gs pos="23000">
                <a:srgbClr val="F2F2F2"/>
              </a:gs>
              <a:gs pos="100000">
                <a:schemeClr val="lt1"/>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3600">
                <a:solidFill>
                  <a:srgbClr val="3F3F3F"/>
                </a:solidFill>
                <a:latin typeface="Malgun Gothic"/>
                <a:ea typeface="Malgun Gothic"/>
                <a:cs typeface="Malgun Gothic"/>
                <a:sym typeface="Malgun Gothic"/>
              </a:rPr>
              <a:t>Future Cast</a:t>
            </a:r>
            <a:endParaRPr/>
          </a:p>
          <a:p>
            <a:pPr indent="0" lvl="0" marL="0" marR="0" rtl="0" algn="ctr">
              <a:spcBef>
                <a:spcPts val="0"/>
              </a:spcBef>
              <a:spcAft>
                <a:spcPts val="0"/>
              </a:spcAft>
              <a:buNone/>
            </a:pPr>
            <a:r>
              <a:t/>
            </a:r>
            <a:endParaRPr sz="20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3" name="Google Shape;193;p3"/>
          <p:cNvSpPr/>
          <p:nvPr/>
        </p:nvSpPr>
        <p:spPr>
          <a:xfrm>
            <a:off x="5089420" y="2525950"/>
            <a:ext cx="2139043" cy="3830400"/>
          </a:xfrm>
          <a:prstGeom prst="rect">
            <a:avLst/>
          </a:prstGeom>
          <a:solidFill>
            <a:srgbClr val="223436"/>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rgbClr val="F2F2F2"/>
              </a:buClr>
              <a:buSzPts val="1400"/>
              <a:buFont typeface="Arial"/>
              <a:buChar char="•"/>
            </a:pPr>
            <a:r>
              <a:rPr b="1" lang="ko-KR" sz="1400">
                <a:solidFill>
                  <a:srgbClr val="F2F2F2"/>
                </a:solidFill>
                <a:latin typeface="Malgun Gothic"/>
                <a:ea typeface="Malgun Gothic"/>
                <a:cs typeface="Malgun Gothic"/>
                <a:sym typeface="Malgun Gothic"/>
              </a:rPr>
              <a:t>총괄</a:t>
            </a:r>
            <a:endParaRPr b="1" sz="1400">
              <a:solidFill>
                <a:srgbClr val="F2F2F2"/>
              </a:solidFill>
              <a:latin typeface="Malgun Gothic"/>
              <a:ea typeface="Malgun Gothic"/>
              <a:cs typeface="Malgun Gothic"/>
              <a:sym typeface="Malgun Gothic"/>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Sarima를 이용한</a:t>
            </a:r>
            <a:endParaRPr b="1" sz="1400">
              <a:solidFill>
                <a:srgbClr val="D8D8D8"/>
              </a:solidFill>
              <a:latin typeface="Malgun Gothic"/>
              <a:ea typeface="Malgun Gothic"/>
              <a:cs typeface="Malgun Gothic"/>
              <a:sym typeface="Malgun Gothic"/>
            </a:endParaRPr>
          </a:p>
          <a:p>
            <a:pPr indent="0" lvl="0" marL="0" marR="0" rtl="0" algn="l">
              <a:spcBef>
                <a:spcPts val="0"/>
              </a:spcBef>
              <a:spcAft>
                <a:spcPts val="0"/>
              </a:spcAft>
              <a:buNone/>
            </a:pPr>
            <a:r>
              <a:rPr b="1" lang="ko-KR" sz="1400">
                <a:solidFill>
                  <a:srgbClr val="D8D8D8"/>
                </a:solidFill>
                <a:latin typeface="Malgun Gothic"/>
                <a:ea typeface="Malgun Gothic"/>
                <a:cs typeface="Malgun Gothic"/>
                <a:sym typeface="Malgun Gothic"/>
              </a:rPr>
              <a:t>        수요 예측</a:t>
            </a:r>
            <a:endParaRPr b="1" sz="1400">
              <a:solidFill>
                <a:srgbClr val="D8D8D8"/>
              </a:solidFill>
              <a:latin typeface="Malgun Gothic"/>
              <a:ea typeface="Malgun Gothic"/>
              <a:cs typeface="Malgun Gothic"/>
              <a:sym typeface="Malgun Gothic"/>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ML을 이용한 생산 예측</a:t>
            </a:r>
            <a:endParaRPr b="1" sz="1400">
              <a:solidFill>
                <a:srgbClr val="D8D8D8"/>
              </a:solidFill>
              <a:latin typeface="Malgun Gothic"/>
              <a:ea typeface="Malgun Gothic"/>
              <a:cs typeface="Malgun Gothic"/>
              <a:sym typeface="Malgun Gothic"/>
            </a:endParaRPr>
          </a:p>
          <a:p>
            <a:pPr indent="0" lvl="0" marL="0" marR="0" rtl="0" algn="ctr">
              <a:spcBef>
                <a:spcPts val="0"/>
              </a:spcBef>
              <a:spcAft>
                <a:spcPts val="0"/>
              </a:spcAft>
              <a:buNone/>
            </a:pPr>
            <a:r>
              <a:t/>
            </a:r>
            <a:endParaRPr sz="1200">
              <a:solidFill>
                <a:srgbClr val="D8D8D8"/>
              </a:solidFill>
              <a:latin typeface="Malgun Gothic"/>
              <a:ea typeface="Malgun Gothic"/>
              <a:cs typeface="Malgun Gothic"/>
              <a:sym typeface="Malgun Gothic"/>
            </a:endParaRPr>
          </a:p>
          <a:p>
            <a:pPr indent="0" lvl="0" marL="0" marR="0" rtl="0" algn="ctr">
              <a:spcBef>
                <a:spcPts val="0"/>
              </a:spcBef>
              <a:spcAft>
                <a:spcPts val="0"/>
              </a:spcAft>
              <a:buNone/>
            </a:pPr>
            <a:r>
              <a:rPr b="1" lang="ko-KR" sz="1200">
                <a:solidFill>
                  <a:srgbClr val="0099CC"/>
                </a:solidFill>
                <a:latin typeface="Malgun Gothic"/>
                <a:ea typeface="Malgun Gothic"/>
                <a:cs typeface="Malgun Gothic"/>
                <a:sym typeface="Malgun Gothic"/>
              </a:rPr>
              <a:t>github.com/namdongyeon</a:t>
            </a:r>
            <a:endParaRPr b="1" sz="1200">
              <a:solidFill>
                <a:srgbClr val="0099CC"/>
              </a:solidFill>
              <a:latin typeface="Malgun Gothic"/>
              <a:ea typeface="Malgun Gothic"/>
              <a:cs typeface="Malgun Gothic"/>
              <a:sym typeface="Malgun Gothic"/>
            </a:endParaRPr>
          </a:p>
        </p:txBody>
      </p:sp>
      <p:sp>
        <p:nvSpPr>
          <p:cNvPr id="194" name="Google Shape;194;p3"/>
          <p:cNvSpPr/>
          <p:nvPr/>
        </p:nvSpPr>
        <p:spPr>
          <a:xfrm>
            <a:off x="9861776" y="2529258"/>
            <a:ext cx="2139043" cy="3829638"/>
          </a:xfrm>
          <a:prstGeom prst="rect">
            <a:avLst/>
          </a:prstGeom>
          <a:solidFill>
            <a:srgbClr val="262626"/>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PPT 제작</a:t>
            </a:r>
            <a:endParaRPr b="1" sz="1400">
              <a:solidFill>
                <a:srgbClr val="D8D8D8"/>
              </a:solidFill>
              <a:latin typeface="Malgun Gothic"/>
              <a:ea typeface="Malgun Gothic"/>
              <a:cs typeface="Malgun Gothic"/>
              <a:sym typeface="Malgun Gothic"/>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태블로를 활용한 </a:t>
            </a:r>
            <a:endParaRPr b="1" sz="1400">
              <a:solidFill>
                <a:srgbClr val="D8D8D8"/>
              </a:solidFill>
              <a:latin typeface="Malgun Gothic"/>
              <a:ea typeface="Malgun Gothic"/>
              <a:cs typeface="Malgun Gothic"/>
              <a:sym typeface="Malgun Gothic"/>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시각화 및 대시보드 </a:t>
            </a:r>
            <a:endParaRPr b="1" sz="1600">
              <a:solidFill>
                <a:srgbClr val="D8D8D8"/>
              </a:solidFill>
              <a:latin typeface="Malgun Gothic"/>
              <a:ea typeface="Malgun Gothic"/>
              <a:cs typeface="Malgun Gothic"/>
              <a:sym typeface="Malgun Gothic"/>
            </a:endParaRPr>
          </a:p>
          <a:p>
            <a:pPr indent="0" lvl="0" marL="0" marR="0" rtl="0" algn="ctr">
              <a:spcBef>
                <a:spcPts val="0"/>
              </a:spcBef>
              <a:spcAft>
                <a:spcPts val="0"/>
              </a:spcAft>
              <a:buNone/>
            </a:pPr>
            <a:r>
              <a:t/>
            </a:r>
            <a:endParaRPr b="1" sz="1600">
              <a:solidFill>
                <a:srgbClr val="D8D8D8"/>
              </a:solidFill>
              <a:latin typeface="Malgun Gothic"/>
              <a:ea typeface="Malgun Gothic"/>
              <a:cs typeface="Malgun Gothic"/>
              <a:sym typeface="Malgun Gothic"/>
            </a:endParaRPr>
          </a:p>
          <a:p>
            <a:pPr indent="0" lvl="0" marL="0" marR="0" rtl="0" algn="ctr">
              <a:spcBef>
                <a:spcPts val="0"/>
              </a:spcBef>
              <a:spcAft>
                <a:spcPts val="0"/>
              </a:spcAft>
              <a:buNone/>
            </a:pPr>
            <a:r>
              <a:t/>
            </a:r>
            <a:endParaRPr b="1" sz="1600">
              <a:solidFill>
                <a:srgbClr val="D8D8D8"/>
              </a:solidFill>
              <a:latin typeface="Malgun Gothic"/>
              <a:ea typeface="Malgun Gothic"/>
              <a:cs typeface="Malgun Gothic"/>
              <a:sym typeface="Malgun Gothic"/>
            </a:endParaRPr>
          </a:p>
          <a:p>
            <a:pPr indent="0" lvl="0" marL="0" marR="0" rtl="0" algn="ctr">
              <a:spcBef>
                <a:spcPts val="0"/>
              </a:spcBef>
              <a:spcAft>
                <a:spcPts val="0"/>
              </a:spcAft>
              <a:buNone/>
            </a:pPr>
            <a:r>
              <a:rPr b="1" lang="ko-KR" sz="1200">
                <a:solidFill>
                  <a:srgbClr val="0099CC"/>
                </a:solidFill>
                <a:latin typeface="Malgun Gothic"/>
                <a:ea typeface="Malgun Gothic"/>
                <a:cs typeface="Malgun Gothic"/>
                <a:sym typeface="Malgun Gothic"/>
              </a:rPr>
              <a:t>github.com/yul77</a:t>
            </a:r>
            <a:endParaRPr/>
          </a:p>
        </p:txBody>
      </p:sp>
      <p:sp>
        <p:nvSpPr>
          <p:cNvPr id="195" name="Google Shape;195;p3"/>
          <p:cNvSpPr/>
          <p:nvPr/>
        </p:nvSpPr>
        <p:spPr>
          <a:xfrm>
            <a:off x="2703242" y="2535112"/>
            <a:ext cx="2139043" cy="3830400"/>
          </a:xfrm>
          <a:prstGeom prst="rect">
            <a:avLst/>
          </a:prstGeom>
          <a:solidFill>
            <a:srgbClr val="262626"/>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Oracle,</a:t>
            </a:r>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MariaDB 활용</a:t>
            </a:r>
            <a:endParaRPr b="1" sz="1400">
              <a:solidFill>
                <a:srgbClr val="D8D8D8"/>
              </a:solidFill>
              <a:latin typeface="Malgun Gothic"/>
              <a:ea typeface="Malgun Gothic"/>
              <a:cs typeface="Malgun Gothic"/>
              <a:sym typeface="Malgun Gothic"/>
            </a:endParaRPr>
          </a:p>
          <a:p>
            <a:pPr indent="0" lvl="0" marL="0" marR="0" rtl="0" algn="l">
              <a:spcBef>
                <a:spcPts val="0"/>
              </a:spcBef>
              <a:spcAft>
                <a:spcPts val="0"/>
              </a:spcAft>
              <a:buNone/>
            </a:pPr>
            <a:r>
              <a:rPr b="1" lang="ko-KR" sz="1400">
                <a:solidFill>
                  <a:srgbClr val="D8D8D8"/>
                </a:solidFill>
                <a:latin typeface="Malgun Gothic"/>
                <a:ea typeface="Malgun Gothic"/>
                <a:cs typeface="Malgun Gothic"/>
                <a:sym typeface="Malgun Gothic"/>
              </a:rPr>
              <a:t>      마스터시트 작성 </a:t>
            </a:r>
            <a:endParaRPr b="1" sz="1400">
              <a:solidFill>
                <a:srgbClr val="D8D8D8"/>
              </a:solidFill>
              <a:latin typeface="Malgun Gothic"/>
              <a:ea typeface="Malgun Gothic"/>
              <a:cs typeface="Malgun Gothic"/>
              <a:sym typeface="Malgun Gothic"/>
            </a:endParaRPr>
          </a:p>
          <a:p>
            <a:pPr indent="0" lvl="0" marL="0" marR="0" rtl="0" algn="l">
              <a:spcBef>
                <a:spcPts val="0"/>
              </a:spcBef>
              <a:spcAft>
                <a:spcPts val="0"/>
              </a:spcAft>
              <a:buNone/>
            </a:pPr>
            <a:r>
              <a:rPr b="1" lang="ko-KR" sz="1400">
                <a:solidFill>
                  <a:srgbClr val="D8D8D8"/>
                </a:solidFill>
                <a:latin typeface="Malgun Gothic"/>
                <a:ea typeface="Malgun Gothic"/>
                <a:cs typeface="Malgun Gothic"/>
                <a:sym typeface="Malgun Gothic"/>
              </a:rPr>
              <a:t>      및 데이터 전처리</a:t>
            </a:r>
            <a:endParaRPr b="1" sz="1400">
              <a:solidFill>
                <a:srgbClr val="D8D8D8"/>
              </a:solidFill>
              <a:latin typeface="Malgun Gothic"/>
              <a:ea typeface="Malgun Gothic"/>
              <a:cs typeface="Malgun Gothic"/>
              <a:sym typeface="Malgun Gothic"/>
            </a:endParaRPr>
          </a:p>
          <a:p>
            <a:pPr indent="0" lvl="0" marL="0" marR="0" rtl="0" algn="l">
              <a:spcBef>
                <a:spcPts val="0"/>
              </a:spcBef>
              <a:spcAft>
                <a:spcPts val="0"/>
              </a:spcAft>
              <a:buNone/>
            </a:pPr>
            <a:r>
              <a:t/>
            </a:r>
            <a:endParaRPr b="1" sz="1600">
              <a:solidFill>
                <a:srgbClr val="D8D8D8"/>
              </a:solidFill>
              <a:latin typeface="Malgun Gothic"/>
              <a:ea typeface="Malgun Gothic"/>
              <a:cs typeface="Malgun Gothic"/>
              <a:sym typeface="Malgun Gothic"/>
            </a:endParaRPr>
          </a:p>
          <a:p>
            <a:pPr indent="0" lvl="0" marL="0" marR="0" rtl="0" algn="ctr">
              <a:spcBef>
                <a:spcPts val="0"/>
              </a:spcBef>
              <a:spcAft>
                <a:spcPts val="0"/>
              </a:spcAft>
              <a:buNone/>
            </a:pPr>
            <a:r>
              <a:rPr b="1" lang="ko-KR" sz="1200">
                <a:solidFill>
                  <a:srgbClr val="0099CC"/>
                </a:solidFill>
                <a:latin typeface="Malgun Gothic"/>
                <a:ea typeface="Malgun Gothic"/>
                <a:cs typeface="Malgun Gothic"/>
                <a:sym typeface="Malgun Gothic"/>
              </a:rPr>
              <a:t>github.com/Loadmap</a:t>
            </a:r>
            <a:endParaRPr b="1" sz="1200">
              <a:solidFill>
                <a:srgbClr val="0099CC"/>
              </a:solidFill>
              <a:latin typeface="Malgun Gothic"/>
              <a:ea typeface="Malgun Gothic"/>
              <a:cs typeface="Malgun Gothic"/>
              <a:sym typeface="Malgun Gothic"/>
            </a:endParaRPr>
          </a:p>
        </p:txBody>
      </p:sp>
      <p:sp>
        <p:nvSpPr>
          <p:cNvPr id="196" name="Google Shape;196;p3"/>
          <p:cNvSpPr/>
          <p:nvPr/>
        </p:nvSpPr>
        <p:spPr>
          <a:xfrm>
            <a:off x="7475598" y="2531804"/>
            <a:ext cx="2139043" cy="3830400"/>
          </a:xfrm>
          <a:prstGeom prst="rect">
            <a:avLst/>
          </a:prstGeom>
          <a:solidFill>
            <a:srgbClr val="262626"/>
          </a:solidFill>
          <a:ln>
            <a:noFill/>
          </a:ln>
        </p:spPr>
        <p:txBody>
          <a:bodyPr anchorCtr="0" anchor="ctr" bIns="45700" lIns="91425" spcFirstLastPara="1" rIns="91425" wrap="square" tIns="45700">
            <a:noAutofit/>
          </a:bodyPr>
          <a:lstStyle/>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최종 발표</a:t>
            </a:r>
            <a:endParaRPr b="1" sz="1400">
              <a:solidFill>
                <a:srgbClr val="D8D8D8"/>
              </a:solidFill>
              <a:latin typeface="Malgun Gothic"/>
              <a:ea typeface="Malgun Gothic"/>
              <a:cs typeface="Malgun Gothic"/>
              <a:sym typeface="Malgun Gothic"/>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API</a:t>
            </a:r>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DL을 이용한 시계열 </a:t>
            </a:r>
            <a:endParaRPr b="1" sz="1400">
              <a:solidFill>
                <a:srgbClr val="D8D8D8"/>
              </a:solidFill>
              <a:latin typeface="Malgun Gothic"/>
              <a:ea typeface="Malgun Gothic"/>
              <a:cs typeface="Malgun Gothic"/>
              <a:sym typeface="Malgun Gothic"/>
            </a:endParaRPr>
          </a:p>
          <a:p>
            <a:pPr indent="0" lvl="0" marL="0" marR="0" rtl="0" algn="l">
              <a:spcBef>
                <a:spcPts val="0"/>
              </a:spcBef>
              <a:spcAft>
                <a:spcPts val="0"/>
              </a:spcAft>
              <a:buNone/>
            </a:pPr>
            <a:r>
              <a:rPr b="1" lang="ko-KR" sz="1400">
                <a:solidFill>
                  <a:srgbClr val="D8D8D8"/>
                </a:solidFill>
                <a:latin typeface="Malgun Gothic"/>
                <a:ea typeface="Malgun Gothic"/>
                <a:cs typeface="Malgun Gothic"/>
                <a:sym typeface="Malgun Gothic"/>
              </a:rPr>
              <a:t>        수요 예측</a:t>
            </a:r>
            <a:endParaRPr b="1" sz="1400">
              <a:solidFill>
                <a:srgbClr val="D8D8D8"/>
              </a:solidFill>
              <a:latin typeface="Malgun Gothic"/>
              <a:ea typeface="Malgun Gothic"/>
              <a:cs typeface="Malgun Gothic"/>
              <a:sym typeface="Malgun Gothic"/>
            </a:endParaRPr>
          </a:p>
          <a:p>
            <a:pPr indent="-285750" lvl="0" marL="285750" marR="0" rtl="0" algn="l">
              <a:spcBef>
                <a:spcPts val="0"/>
              </a:spcBef>
              <a:spcAft>
                <a:spcPts val="0"/>
              </a:spcAft>
              <a:buClr>
                <a:srgbClr val="D8D8D8"/>
              </a:buClr>
              <a:buSzPts val="1400"/>
              <a:buFont typeface="Arial"/>
              <a:buChar char="•"/>
            </a:pPr>
            <a:r>
              <a:rPr b="1" lang="ko-KR" sz="1400">
                <a:solidFill>
                  <a:srgbClr val="D8D8D8"/>
                </a:solidFill>
                <a:latin typeface="Malgun Gothic"/>
                <a:ea typeface="Malgun Gothic"/>
                <a:cs typeface="Malgun Gothic"/>
                <a:sym typeface="Malgun Gothic"/>
              </a:rPr>
              <a:t>ML을 이용한  생산 예측</a:t>
            </a:r>
            <a:endParaRPr b="1" sz="1400">
              <a:solidFill>
                <a:srgbClr val="D8D8D8"/>
              </a:solidFill>
              <a:latin typeface="Malgun Gothic"/>
              <a:ea typeface="Malgun Gothic"/>
              <a:cs typeface="Malgun Gothic"/>
              <a:sym typeface="Malgun Gothic"/>
            </a:endParaRPr>
          </a:p>
          <a:p>
            <a:pPr indent="0" lvl="0" marL="0" marR="0" rtl="0" algn="l">
              <a:spcBef>
                <a:spcPts val="0"/>
              </a:spcBef>
              <a:spcAft>
                <a:spcPts val="0"/>
              </a:spcAft>
              <a:buNone/>
            </a:pPr>
            <a:r>
              <a:t/>
            </a:r>
            <a:endParaRPr b="1" sz="1600">
              <a:solidFill>
                <a:srgbClr val="D8D8D8"/>
              </a:solidFill>
              <a:latin typeface="Malgun Gothic"/>
              <a:ea typeface="Malgun Gothic"/>
              <a:cs typeface="Malgun Gothic"/>
              <a:sym typeface="Malgun Gothic"/>
            </a:endParaRPr>
          </a:p>
          <a:p>
            <a:pPr indent="0" lvl="0" marL="0" marR="0" rtl="0" algn="ctr">
              <a:spcBef>
                <a:spcPts val="0"/>
              </a:spcBef>
              <a:spcAft>
                <a:spcPts val="0"/>
              </a:spcAft>
              <a:buNone/>
            </a:pPr>
            <a:r>
              <a:rPr b="1" lang="ko-KR" sz="1200">
                <a:solidFill>
                  <a:srgbClr val="0099CC"/>
                </a:solidFill>
                <a:latin typeface="Malgun Gothic"/>
                <a:ea typeface="Malgun Gothic"/>
                <a:cs typeface="Malgun Gothic"/>
                <a:sym typeface="Malgun Gothic"/>
              </a:rPr>
              <a:t>github.com/th08181000</a:t>
            </a:r>
            <a:endParaRPr b="1" sz="1200">
              <a:solidFill>
                <a:srgbClr val="0099CC"/>
              </a:solidFill>
              <a:latin typeface="Malgun Gothic"/>
              <a:ea typeface="Malgun Gothic"/>
              <a:cs typeface="Malgun Gothic"/>
              <a:sym typeface="Malgun Gothic"/>
            </a:endParaRPr>
          </a:p>
        </p:txBody>
      </p:sp>
      <p:sp>
        <p:nvSpPr>
          <p:cNvPr id="197" name="Google Shape;197;p3"/>
          <p:cNvSpPr/>
          <p:nvPr/>
        </p:nvSpPr>
        <p:spPr>
          <a:xfrm>
            <a:off x="5454435" y="1686784"/>
            <a:ext cx="1417864" cy="140425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8" name="Google Shape;198;p3"/>
          <p:cNvSpPr/>
          <p:nvPr/>
        </p:nvSpPr>
        <p:spPr>
          <a:xfrm>
            <a:off x="7854776" y="1686784"/>
            <a:ext cx="1417864" cy="140425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199" name="Google Shape;199;p3"/>
          <p:cNvSpPr/>
          <p:nvPr/>
        </p:nvSpPr>
        <p:spPr>
          <a:xfrm>
            <a:off x="10213522" y="1686789"/>
            <a:ext cx="1417864" cy="140425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0" name="Google Shape;200;p3"/>
          <p:cNvSpPr/>
          <p:nvPr/>
        </p:nvSpPr>
        <p:spPr>
          <a:xfrm>
            <a:off x="3063831" y="1686784"/>
            <a:ext cx="1417864" cy="140425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1" name="Google Shape;201;p3"/>
          <p:cNvSpPr/>
          <p:nvPr/>
        </p:nvSpPr>
        <p:spPr>
          <a:xfrm>
            <a:off x="643974" y="1686786"/>
            <a:ext cx="1417864" cy="1404257"/>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02" name="Google Shape;202;p3"/>
          <p:cNvSpPr txBox="1"/>
          <p:nvPr/>
        </p:nvSpPr>
        <p:spPr>
          <a:xfrm>
            <a:off x="5634095" y="2169466"/>
            <a:ext cx="11079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lt1"/>
                </a:solidFill>
                <a:latin typeface="Malgun Gothic"/>
                <a:ea typeface="Malgun Gothic"/>
                <a:cs typeface="Malgun Gothic"/>
                <a:sym typeface="Malgun Gothic"/>
              </a:rPr>
              <a:t>남동연</a:t>
            </a:r>
            <a:endParaRPr b="1" sz="2400">
              <a:solidFill>
                <a:schemeClr val="lt1"/>
              </a:solidFill>
              <a:latin typeface="Malgun Gothic"/>
              <a:ea typeface="Malgun Gothic"/>
              <a:cs typeface="Malgun Gothic"/>
              <a:sym typeface="Malgun Gothic"/>
            </a:endParaRPr>
          </a:p>
        </p:txBody>
      </p:sp>
      <p:sp>
        <p:nvSpPr>
          <p:cNvPr id="203" name="Google Shape;203;p3"/>
          <p:cNvSpPr txBox="1"/>
          <p:nvPr/>
        </p:nvSpPr>
        <p:spPr>
          <a:xfrm>
            <a:off x="7964072" y="2169467"/>
            <a:ext cx="11079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lt1"/>
                </a:solidFill>
                <a:latin typeface="Malgun Gothic"/>
                <a:ea typeface="Malgun Gothic"/>
                <a:cs typeface="Malgun Gothic"/>
                <a:sym typeface="Malgun Gothic"/>
              </a:rPr>
              <a:t>김태현</a:t>
            </a:r>
            <a:endParaRPr/>
          </a:p>
        </p:txBody>
      </p:sp>
      <p:sp>
        <p:nvSpPr>
          <p:cNvPr id="204" name="Google Shape;204;p3"/>
          <p:cNvSpPr txBox="1"/>
          <p:nvPr/>
        </p:nvSpPr>
        <p:spPr>
          <a:xfrm>
            <a:off x="10377299" y="2158084"/>
            <a:ext cx="11079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lt1"/>
                </a:solidFill>
                <a:latin typeface="Malgun Gothic"/>
                <a:ea typeface="Malgun Gothic"/>
                <a:cs typeface="Malgun Gothic"/>
                <a:sym typeface="Malgun Gothic"/>
              </a:rPr>
              <a:t>옥유리</a:t>
            </a:r>
            <a:endParaRPr b="1" sz="2400">
              <a:solidFill>
                <a:schemeClr val="lt1"/>
              </a:solidFill>
              <a:latin typeface="Malgun Gothic"/>
              <a:ea typeface="Malgun Gothic"/>
              <a:cs typeface="Malgun Gothic"/>
              <a:sym typeface="Malgun Gothic"/>
            </a:endParaRPr>
          </a:p>
        </p:txBody>
      </p:sp>
      <p:sp>
        <p:nvSpPr>
          <p:cNvPr id="205" name="Google Shape;205;p3"/>
          <p:cNvSpPr txBox="1"/>
          <p:nvPr/>
        </p:nvSpPr>
        <p:spPr>
          <a:xfrm>
            <a:off x="3244919" y="2169466"/>
            <a:ext cx="11079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lt1"/>
                </a:solidFill>
                <a:latin typeface="Malgun Gothic"/>
                <a:ea typeface="Malgun Gothic"/>
                <a:cs typeface="Malgun Gothic"/>
                <a:sym typeface="Malgun Gothic"/>
              </a:rPr>
              <a:t>장인혁</a:t>
            </a:r>
            <a:endParaRPr b="1" sz="2400">
              <a:solidFill>
                <a:schemeClr val="lt1"/>
              </a:solidFill>
              <a:latin typeface="Malgun Gothic"/>
              <a:ea typeface="Malgun Gothic"/>
              <a:cs typeface="Malgun Gothic"/>
              <a:sym typeface="Malgun Gothic"/>
            </a:endParaRPr>
          </a:p>
        </p:txBody>
      </p:sp>
      <p:sp>
        <p:nvSpPr>
          <p:cNvPr id="206" name="Google Shape;206;p3"/>
          <p:cNvSpPr txBox="1"/>
          <p:nvPr/>
        </p:nvSpPr>
        <p:spPr>
          <a:xfrm>
            <a:off x="766121" y="2169466"/>
            <a:ext cx="11079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lt1"/>
                </a:solidFill>
                <a:latin typeface="Malgun Gothic"/>
                <a:ea typeface="Malgun Gothic"/>
                <a:cs typeface="Malgun Gothic"/>
                <a:sym typeface="Malgun Gothic"/>
              </a:rPr>
              <a:t>윤정현</a:t>
            </a:r>
            <a:endParaRPr/>
          </a:p>
        </p:txBody>
      </p:sp>
      <p:graphicFrame>
        <p:nvGraphicFramePr>
          <p:cNvPr id="207" name="Google Shape;207;p3"/>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171025">
                <a:tc>
                  <a:txBody>
                    <a:bodyPr/>
                    <a:lstStyle/>
                    <a:p>
                      <a:pPr indent="0" lvl="0" marL="0" marR="0" rtl="0" algn="ctr">
                        <a:spcBef>
                          <a:spcPts val="0"/>
                        </a:spcBef>
                        <a:spcAft>
                          <a:spcPts val="0"/>
                        </a:spcAft>
                        <a:buNone/>
                      </a:pPr>
                      <a:r>
                        <a:rPr lang="ko-KR" sz="1600" u="none" cap="none" strike="noStrike">
                          <a:solidFill>
                            <a:srgbClr val="3F3F3F"/>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solidFill>
                            <a:schemeClr val="lt1"/>
                          </a:solidFill>
                        </a:rPr>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208" name="Google Shape;208;p3"/>
          <p:cNvSpPr txBox="1"/>
          <p:nvPr/>
        </p:nvSpPr>
        <p:spPr>
          <a:xfrm>
            <a:off x="5350400" y="3212611"/>
            <a:ext cx="161708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EDEDED"/>
                </a:solidFill>
                <a:latin typeface="Malgun Gothic"/>
                <a:ea typeface="Malgun Gothic"/>
                <a:cs typeface="Malgun Gothic"/>
                <a:sym typeface="Malgun Gothic"/>
              </a:rPr>
              <a:t>Future Cast_팀장</a:t>
            </a:r>
            <a:endParaRPr b="1" sz="1400">
              <a:solidFill>
                <a:srgbClr val="EDEDED"/>
              </a:solidFill>
              <a:latin typeface="Malgun Gothic"/>
              <a:ea typeface="Malgun Gothic"/>
              <a:cs typeface="Malgun Gothic"/>
              <a:sym typeface="Malgun Gothic"/>
            </a:endParaRPr>
          </a:p>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descr="왕관 단색으로 채워진" id="209" name="Google Shape;209;p3"/>
          <p:cNvPicPr preferRelativeResize="0"/>
          <p:nvPr/>
        </p:nvPicPr>
        <p:blipFill rotWithShape="1">
          <a:blip r:embed="rId3">
            <a:alphaModFix/>
          </a:blip>
          <a:srcRect b="0" l="0" r="0" t="0"/>
          <a:stretch/>
        </p:blipFill>
        <p:spPr>
          <a:xfrm rot="1729287">
            <a:off x="6237902" y="1198435"/>
            <a:ext cx="792286" cy="79228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graphicFrame>
        <p:nvGraphicFramePr>
          <p:cNvPr id="698" name="Google Shape;698;p30"/>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699" name="Google Shape;699;p30"/>
          <p:cNvSpPr txBox="1"/>
          <p:nvPr/>
        </p:nvSpPr>
        <p:spPr>
          <a:xfrm>
            <a:off x="1033396" y="1058449"/>
            <a:ext cx="160959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800">
                <a:solidFill>
                  <a:schemeClr val="dk1"/>
                </a:solidFill>
                <a:latin typeface="Malgun Gothic"/>
                <a:ea typeface="Malgun Gothic"/>
                <a:cs typeface="Malgun Gothic"/>
                <a:sym typeface="Malgun Gothic"/>
              </a:rPr>
              <a:t>코드 시연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31"/>
          <p:cNvSpPr txBox="1"/>
          <p:nvPr/>
        </p:nvSpPr>
        <p:spPr>
          <a:xfrm>
            <a:off x="465973" y="577192"/>
            <a:ext cx="3191627" cy="465355"/>
          </a:xfrm>
          <a:prstGeom prst="rect">
            <a:avLst/>
          </a:prstGeom>
          <a:noFill/>
          <a:ln>
            <a:noFill/>
          </a:ln>
        </p:spPr>
        <p:txBody>
          <a:bodyPr anchorCtr="0" anchor="b" bIns="45700" lIns="91425" spcFirstLastPara="1" rIns="91425" wrap="square" tIns="45700">
            <a:normAutofit lnSpcReduction="10000"/>
          </a:bodyPr>
          <a:lstStyle/>
          <a:p>
            <a:pPr indent="0" lvl="0" marL="0" marR="0" rtl="0" algn="l">
              <a:lnSpc>
                <a:spcPct val="90000"/>
              </a:lnSpc>
              <a:spcBef>
                <a:spcPts val="0"/>
              </a:spcBef>
              <a:spcAft>
                <a:spcPts val="0"/>
              </a:spcAft>
              <a:buClr>
                <a:srgbClr val="595959"/>
              </a:buClr>
              <a:buSzPts val="2000"/>
              <a:buFont typeface="Arial"/>
              <a:buNone/>
            </a:pPr>
            <a:r>
              <a:rPr b="1" i="0" lang="ko-KR" sz="2000" u="none" cap="none" strike="noStrike">
                <a:solidFill>
                  <a:srgbClr val="595959"/>
                </a:solidFill>
                <a:latin typeface="Arial"/>
                <a:ea typeface="Arial"/>
                <a:cs typeface="Arial"/>
                <a:sym typeface="Arial"/>
              </a:rPr>
              <a:t>분석 환경  및  활용  라이브러리</a:t>
            </a:r>
            <a:r>
              <a:rPr b="1" i="0" lang="ko-KR" sz="2800" u="none" cap="none" strike="noStrike">
                <a:solidFill>
                  <a:srgbClr val="595959"/>
                </a:solidFill>
                <a:latin typeface="Arial"/>
                <a:ea typeface="Arial"/>
                <a:cs typeface="Arial"/>
                <a:sym typeface="Arial"/>
              </a:rPr>
              <a:t> </a:t>
            </a:r>
            <a:endParaRPr/>
          </a:p>
        </p:txBody>
      </p:sp>
      <p:pic>
        <p:nvPicPr>
          <p:cNvPr id="706" name="Google Shape;706;p31"/>
          <p:cNvPicPr preferRelativeResize="0"/>
          <p:nvPr/>
        </p:nvPicPr>
        <p:blipFill rotWithShape="1">
          <a:blip r:embed="rId3">
            <a:alphaModFix/>
          </a:blip>
          <a:srcRect b="0" l="0" r="0" t="0"/>
          <a:stretch/>
        </p:blipFill>
        <p:spPr>
          <a:xfrm>
            <a:off x="1430725" y="2049718"/>
            <a:ext cx="2049694" cy="668132"/>
          </a:xfrm>
          <a:prstGeom prst="rect">
            <a:avLst/>
          </a:prstGeom>
          <a:noFill/>
          <a:ln>
            <a:noFill/>
          </a:ln>
        </p:spPr>
      </p:pic>
      <p:pic>
        <p:nvPicPr>
          <p:cNvPr id="707" name="Google Shape;707;p31"/>
          <p:cNvPicPr preferRelativeResize="0"/>
          <p:nvPr/>
        </p:nvPicPr>
        <p:blipFill rotWithShape="1">
          <a:blip r:embed="rId4">
            <a:alphaModFix/>
          </a:blip>
          <a:srcRect b="0" l="0" r="0" t="0"/>
          <a:stretch/>
        </p:blipFill>
        <p:spPr>
          <a:xfrm>
            <a:off x="6588310" y="1544020"/>
            <a:ext cx="742247" cy="772155"/>
          </a:xfrm>
          <a:prstGeom prst="rect">
            <a:avLst/>
          </a:prstGeom>
          <a:noFill/>
          <a:ln>
            <a:noFill/>
          </a:ln>
        </p:spPr>
      </p:pic>
      <p:pic>
        <p:nvPicPr>
          <p:cNvPr id="708" name="Google Shape;708;p31"/>
          <p:cNvPicPr preferRelativeResize="0"/>
          <p:nvPr/>
        </p:nvPicPr>
        <p:blipFill rotWithShape="1">
          <a:blip r:embed="rId5">
            <a:alphaModFix/>
          </a:blip>
          <a:srcRect b="0" l="0" r="0" t="0"/>
          <a:stretch/>
        </p:blipFill>
        <p:spPr>
          <a:xfrm>
            <a:off x="4294780" y="5141616"/>
            <a:ext cx="2175045" cy="718057"/>
          </a:xfrm>
          <a:prstGeom prst="rect">
            <a:avLst/>
          </a:prstGeom>
          <a:noFill/>
          <a:ln>
            <a:noFill/>
          </a:ln>
        </p:spPr>
      </p:pic>
      <p:pic>
        <p:nvPicPr>
          <p:cNvPr id="709" name="Google Shape;709;p31"/>
          <p:cNvPicPr preferRelativeResize="0"/>
          <p:nvPr/>
        </p:nvPicPr>
        <p:blipFill rotWithShape="1">
          <a:blip r:embed="rId6">
            <a:alphaModFix/>
          </a:blip>
          <a:srcRect b="0" l="0" r="0" t="0"/>
          <a:stretch/>
        </p:blipFill>
        <p:spPr>
          <a:xfrm>
            <a:off x="671341" y="5381859"/>
            <a:ext cx="2286396" cy="608307"/>
          </a:xfrm>
          <a:prstGeom prst="rect">
            <a:avLst/>
          </a:prstGeom>
          <a:noFill/>
          <a:ln>
            <a:noFill/>
          </a:ln>
        </p:spPr>
      </p:pic>
      <p:pic>
        <p:nvPicPr>
          <p:cNvPr id="710" name="Google Shape;710;p31"/>
          <p:cNvPicPr preferRelativeResize="0"/>
          <p:nvPr/>
        </p:nvPicPr>
        <p:blipFill rotWithShape="1">
          <a:blip r:embed="rId7">
            <a:alphaModFix/>
          </a:blip>
          <a:srcRect b="0" l="0" r="0" t="0"/>
          <a:stretch/>
        </p:blipFill>
        <p:spPr>
          <a:xfrm>
            <a:off x="2696241" y="3910455"/>
            <a:ext cx="1516328" cy="876410"/>
          </a:xfrm>
          <a:prstGeom prst="rect">
            <a:avLst/>
          </a:prstGeom>
          <a:noFill/>
          <a:ln>
            <a:noFill/>
          </a:ln>
        </p:spPr>
      </p:pic>
      <p:pic>
        <p:nvPicPr>
          <p:cNvPr id="711" name="Google Shape;711;p31"/>
          <p:cNvPicPr preferRelativeResize="0"/>
          <p:nvPr/>
        </p:nvPicPr>
        <p:blipFill rotWithShape="1">
          <a:blip r:embed="rId8">
            <a:alphaModFix/>
          </a:blip>
          <a:srcRect b="0" l="0" r="0" t="0"/>
          <a:stretch/>
        </p:blipFill>
        <p:spPr>
          <a:xfrm>
            <a:off x="3667058" y="1832155"/>
            <a:ext cx="1578552" cy="1232203"/>
          </a:xfrm>
          <a:prstGeom prst="rect">
            <a:avLst/>
          </a:prstGeom>
          <a:noFill/>
          <a:ln>
            <a:noFill/>
          </a:ln>
        </p:spPr>
      </p:pic>
      <p:sp>
        <p:nvSpPr>
          <p:cNvPr id="712" name="Google Shape;712;p31"/>
          <p:cNvSpPr/>
          <p:nvPr/>
        </p:nvSpPr>
        <p:spPr>
          <a:xfrm>
            <a:off x="6210009" y="1224333"/>
            <a:ext cx="4777581" cy="2302467"/>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p:txBody>
      </p:sp>
      <p:sp>
        <p:nvSpPr>
          <p:cNvPr id="713" name="Google Shape;713;p31"/>
          <p:cNvSpPr txBox="1"/>
          <p:nvPr/>
        </p:nvSpPr>
        <p:spPr>
          <a:xfrm>
            <a:off x="6189755" y="1087092"/>
            <a:ext cx="11056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070"/>
              </a:buClr>
              <a:buSzPts val="1800"/>
              <a:buFont typeface="Arial"/>
              <a:buNone/>
            </a:pPr>
            <a:r>
              <a:rPr b="1" i="0" lang="ko-KR" sz="1800" u="none" cap="none" strike="noStrike">
                <a:solidFill>
                  <a:srgbClr val="757070"/>
                </a:solidFill>
                <a:highlight>
                  <a:srgbClr val="F2F2F2"/>
                </a:highlight>
                <a:latin typeface="Arial"/>
                <a:ea typeface="Arial"/>
                <a:cs typeface="Arial"/>
                <a:sym typeface="Arial"/>
              </a:rPr>
              <a:t>개발 환경</a:t>
            </a:r>
            <a:endParaRPr b="1" i="0" sz="1800" u="none" cap="none" strike="noStrike">
              <a:solidFill>
                <a:srgbClr val="757070"/>
              </a:solidFill>
              <a:highlight>
                <a:srgbClr val="F2F2F2"/>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p:txBody>
      </p:sp>
      <p:sp>
        <p:nvSpPr>
          <p:cNvPr id="714" name="Google Shape;714;p31"/>
          <p:cNvSpPr/>
          <p:nvPr/>
        </p:nvSpPr>
        <p:spPr>
          <a:xfrm>
            <a:off x="637475" y="3849863"/>
            <a:ext cx="11312957" cy="2187108"/>
          </a:xfrm>
          <a:prstGeom prst="rect">
            <a:avLst/>
          </a:prstGeom>
          <a:noFill/>
          <a:ln cap="flat" cmpd="sng" w="12700">
            <a:solidFill>
              <a:srgbClr val="BF9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p:txBody>
      </p:sp>
      <p:sp>
        <p:nvSpPr>
          <p:cNvPr id="715" name="Google Shape;715;p31"/>
          <p:cNvSpPr/>
          <p:nvPr/>
        </p:nvSpPr>
        <p:spPr>
          <a:xfrm>
            <a:off x="881915" y="1509965"/>
            <a:ext cx="4852502" cy="1846802"/>
          </a:xfrm>
          <a:prstGeom prst="rect">
            <a:avLst/>
          </a:prstGeom>
          <a:noFill/>
          <a:ln cap="flat" cmpd="sng" w="1270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716" name="Google Shape;716;p31"/>
          <p:cNvSpPr txBox="1"/>
          <p:nvPr/>
        </p:nvSpPr>
        <p:spPr>
          <a:xfrm>
            <a:off x="947438" y="1383489"/>
            <a:ext cx="116570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070"/>
              </a:buClr>
              <a:buSzPts val="1800"/>
              <a:buFont typeface="Arial"/>
              <a:buNone/>
            </a:pPr>
            <a:r>
              <a:rPr b="1" i="0" lang="ko-KR" sz="1800" u="none" cap="none" strike="noStrike">
                <a:solidFill>
                  <a:srgbClr val="757070"/>
                </a:solidFill>
                <a:highlight>
                  <a:srgbClr val="F2F2F2"/>
                </a:highlight>
                <a:latin typeface="Arial"/>
                <a:ea typeface="Arial"/>
                <a:cs typeface="Arial"/>
                <a:sym typeface="Arial"/>
              </a:rPr>
              <a:t>분석 언어 </a:t>
            </a:r>
            <a:endParaRPr b="1" i="0" sz="1800" u="none" cap="none" strike="noStrike">
              <a:solidFill>
                <a:srgbClr val="757070"/>
              </a:solidFill>
              <a:highlight>
                <a:srgbClr val="F2F2F2"/>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p:txBody>
      </p:sp>
      <p:pic>
        <p:nvPicPr>
          <p:cNvPr descr="원, 그래픽, 디자인이(가) 표시된 사진&#10;&#10;자동 생성된 설명" id="717" name="Google Shape;717;p31"/>
          <p:cNvPicPr preferRelativeResize="0"/>
          <p:nvPr/>
        </p:nvPicPr>
        <p:blipFill rotWithShape="1">
          <a:blip r:embed="rId9">
            <a:alphaModFix/>
          </a:blip>
          <a:srcRect b="0" l="0" r="0" t="0"/>
          <a:stretch/>
        </p:blipFill>
        <p:spPr>
          <a:xfrm>
            <a:off x="7976891" y="2561414"/>
            <a:ext cx="901540" cy="901540"/>
          </a:xfrm>
          <a:prstGeom prst="rect">
            <a:avLst/>
          </a:prstGeom>
          <a:noFill/>
          <a:ln>
            <a:noFill/>
          </a:ln>
        </p:spPr>
      </p:pic>
      <p:pic>
        <p:nvPicPr>
          <p:cNvPr descr="로고, 폰트, 그래픽, 상징이(가) 표시된 사진&#10;&#10;자동 생성된 설명" id="718" name="Google Shape;718;p31"/>
          <p:cNvPicPr preferRelativeResize="0"/>
          <p:nvPr/>
        </p:nvPicPr>
        <p:blipFill rotWithShape="1">
          <a:blip r:embed="rId10">
            <a:alphaModFix/>
          </a:blip>
          <a:srcRect b="0" l="0" r="0" t="0"/>
          <a:stretch/>
        </p:blipFill>
        <p:spPr>
          <a:xfrm>
            <a:off x="6283229" y="2583700"/>
            <a:ext cx="1554854" cy="874606"/>
          </a:xfrm>
          <a:prstGeom prst="rect">
            <a:avLst/>
          </a:prstGeom>
          <a:noFill/>
          <a:ln>
            <a:noFill/>
          </a:ln>
        </p:spPr>
      </p:pic>
      <p:pic>
        <p:nvPicPr>
          <p:cNvPr descr="해양 포유류, 포유류, 창의성이(가) 표시된 사진&#10;&#10;자동 생성된 설명" id="719" name="Google Shape;719;p31"/>
          <p:cNvPicPr preferRelativeResize="0"/>
          <p:nvPr/>
        </p:nvPicPr>
        <p:blipFill rotWithShape="1">
          <a:blip r:embed="rId11">
            <a:alphaModFix/>
          </a:blip>
          <a:srcRect b="0" l="0" r="0" t="0"/>
          <a:stretch/>
        </p:blipFill>
        <p:spPr>
          <a:xfrm>
            <a:off x="7445207" y="1386508"/>
            <a:ext cx="984723" cy="947662"/>
          </a:xfrm>
          <a:prstGeom prst="rect">
            <a:avLst/>
          </a:prstGeom>
          <a:noFill/>
          <a:ln>
            <a:noFill/>
          </a:ln>
        </p:spPr>
      </p:pic>
      <p:pic>
        <p:nvPicPr>
          <p:cNvPr id="720" name="Google Shape;720;p31"/>
          <p:cNvPicPr preferRelativeResize="0"/>
          <p:nvPr/>
        </p:nvPicPr>
        <p:blipFill rotWithShape="1">
          <a:blip r:embed="rId12">
            <a:alphaModFix/>
          </a:blip>
          <a:srcRect b="0" l="0" r="0" t="0"/>
          <a:stretch/>
        </p:blipFill>
        <p:spPr>
          <a:xfrm>
            <a:off x="8539905" y="1400112"/>
            <a:ext cx="1312497" cy="1312497"/>
          </a:xfrm>
          <a:prstGeom prst="rect">
            <a:avLst/>
          </a:prstGeom>
          <a:noFill/>
          <a:ln>
            <a:noFill/>
          </a:ln>
        </p:spPr>
      </p:pic>
      <p:pic>
        <p:nvPicPr>
          <p:cNvPr id="721" name="Google Shape;721;p31"/>
          <p:cNvPicPr preferRelativeResize="0"/>
          <p:nvPr/>
        </p:nvPicPr>
        <p:blipFill rotWithShape="1">
          <a:blip r:embed="rId13">
            <a:alphaModFix/>
          </a:blip>
          <a:srcRect b="0" l="0" r="0" t="0"/>
          <a:stretch/>
        </p:blipFill>
        <p:spPr>
          <a:xfrm>
            <a:off x="4552992" y="4020138"/>
            <a:ext cx="1750761" cy="781482"/>
          </a:xfrm>
          <a:prstGeom prst="rect">
            <a:avLst/>
          </a:prstGeom>
          <a:noFill/>
          <a:ln>
            <a:noFill/>
          </a:ln>
        </p:spPr>
      </p:pic>
      <p:pic>
        <p:nvPicPr>
          <p:cNvPr id="722" name="Google Shape;722;p31"/>
          <p:cNvPicPr preferRelativeResize="0"/>
          <p:nvPr/>
        </p:nvPicPr>
        <p:blipFill rotWithShape="1">
          <a:blip r:embed="rId14">
            <a:alphaModFix/>
          </a:blip>
          <a:srcRect b="0" l="0" r="0" t="0"/>
          <a:stretch/>
        </p:blipFill>
        <p:spPr>
          <a:xfrm>
            <a:off x="671341" y="3884417"/>
            <a:ext cx="2172007" cy="1031406"/>
          </a:xfrm>
          <a:prstGeom prst="rect">
            <a:avLst/>
          </a:prstGeom>
          <a:noFill/>
          <a:ln>
            <a:noFill/>
          </a:ln>
        </p:spPr>
      </p:pic>
      <p:pic>
        <p:nvPicPr>
          <p:cNvPr id="723" name="Google Shape;723;p31"/>
          <p:cNvPicPr preferRelativeResize="0"/>
          <p:nvPr/>
        </p:nvPicPr>
        <p:blipFill rotWithShape="1">
          <a:blip r:embed="rId15">
            <a:alphaModFix/>
          </a:blip>
          <a:srcRect b="0" l="0" r="0" t="0"/>
          <a:stretch/>
        </p:blipFill>
        <p:spPr>
          <a:xfrm>
            <a:off x="8978612" y="4030338"/>
            <a:ext cx="1975758" cy="825628"/>
          </a:xfrm>
          <a:prstGeom prst="rect">
            <a:avLst/>
          </a:prstGeom>
          <a:noFill/>
          <a:ln>
            <a:noFill/>
          </a:ln>
        </p:spPr>
      </p:pic>
      <p:pic>
        <p:nvPicPr>
          <p:cNvPr id="724" name="Google Shape;724;p31"/>
          <p:cNvPicPr preferRelativeResize="0"/>
          <p:nvPr/>
        </p:nvPicPr>
        <p:blipFill rotWithShape="1">
          <a:blip r:embed="rId16">
            <a:alphaModFix/>
          </a:blip>
          <a:srcRect b="0" l="0" r="0" t="0"/>
          <a:stretch/>
        </p:blipFill>
        <p:spPr>
          <a:xfrm>
            <a:off x="2696241" y="4824640"/>
            <a:ext cx="1825870" cy="1168557"/>
          </a:xfrm>
          <a:prstGeom prst="rect">
            <a:avLst/>
          </a:prstGeom>
          <a:noFill/>
          <a:ln>
            <a:noFill/>
          </a:ln>
        </p:spPr>
      </p:pic>
      <p:pic>
        <p:nvPicPr>
          <p:cNvPr id="725" name="Google Shape;725;p31"/>
          <p:cNvPicPr preferRelativeResize="0"/>
          <p:nvPr/>
        </p:nvPicPr>
        <p:blipFill rotWithShape="1">
          <a:blip r:embed="rId17">
            <a:alphaModFix/>
          </a:blip>
          <a:srcRect b="0" l="0" r="0" t="0"/>
          <a:stretch/>
        </p:blipFill>
        <p:spPr>
          <a:xfrm>
            <a:off x="6635898" y="3910455"/>
            <a:ext cx="1750761" cy="1021278"/>
          </a:xfrm>
          <a:prstGeom prst="rect">
            <a:avLst/>
          </a:prstGeom>
          <a:noFill/>
          <a:ln>
            <a:noFill/>
          </a:ln>
        </p:spPr>
      </p:pic>
      <p:sp>
        <p:nvSpPr>
          <p:cNvPr id="726" name="Google Shape;726;p31"/>
          <p:cNvSpPr txBox="1"/>
          <p:nvPr/>
        </p:nvSpPr>
        <p:spPr>
          <a:xfrm>
            <a:off x="2744665" y="8167655"/>
            <a:ext cx="3184360" cy="25006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57070"/>
              </a:buClr>
              <a:buSzPts val="2000"/>
              <a:buFont typeface="Arial"/>
              <a:buNone/>
            </a:pPr>
            <a:r>
              <a:rPr b="1" i="0" lang="ko-KR" sz="2000" u="none" cap="none" strike="noStrike">
                <a:solidFill>
                  <a:srgbClr val="757070"/>
                </a:solidFill>
                <a:highlight>
                  <a:srgbClr val="F2F2F2"/>
                </a:highlight>
                <a:latin typeface="Arial"/>
                <a:ea typeface="Arial"/>
                <a:cs typeface="Arial"/>
                <a:sym typeface="Arial"/>
              </a:rPr>
              <a:t>라이브러리 &amp; 프레임워크</a:t>
            </a:r>
            <a:endParaRPr b="1" i="0" sz="2000" u="none" cap="none" strike="noStrike">
              <a:solidFill>
                <a:srgbClr val="757070"/>
              </a:solidFill>
              <a:highlight>
                <a:srgbClr val="F2F2F2"/>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050"/>
              <a:buFont typeface="Malgun Gothic"/>
              <a:buNone/>
            </a:pPr>
            <a:r>
              <a:t/>
            </a:r>
            <a:endParaRPr b="0" i="0" sz="1050" u="none" cap="none" strike="noStrike">
              <a:solidFill>
                <a:srgbClr val="75707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800"/>
              <a:buFont typeface="Malgun Gothic"/>
              <a:buNone/>
            </a:pPr>
            <a:r>
              <a:t/>
            </a:r>
            <a:endParaRPr b="1" i="0" sz="1800" u="none" cap="none" strike="noStrike">
              <a:solidFill>
                <a:srgbClr val="75707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800"/>
              <a:buFont typeface="Malgun Gothic"/>
              <a:buNone/>
            </a:pPr>
            <a:r>
              <a:t/>
            </a:r>
            <a:endParaRPr b="1" i="0" sz="1800" u="none" cap="none" strike="noStrike">
              <a:solidFill>
                <a:srgbClr val="75707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800"/>
              <a:buFont typeface="Malgun Gothic"/>
              <a:buNone/>
            </a:pPr>
            <a:r>
              <a:t/>
            </a:r>
            <a:endParaRPr b="0" i="0" sz="1800" u="none" cap="none" strike="noStrike">
              <a:solidFill>
                <a:srgbClr val="75707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800"/>
              <a:buFont typeface="Malgun Gothic"/>
              <a:buNone/>
            </a:pPr>
            <a:r>
              <a:t/>
            </a:r>
            <a:endParaRPr b="0" i="0" sz="1800" u="none" cap="none" strike="noStrike">
              <a:solidFill>
                <a:srgbClr val="75707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p:txBody>
      </p:sp>
      <p:pic>
        <p:nvPicPr>
          <p:cNvPr descr="Visual Studio Code - 나무위키" id="727" name="Google Shape;727;p31"/>
          <p:cNvPicPr preferRelativeResize="0"/>
          <p:nvPr/>
        </p:nvPicPr>
        <p:blipFill rotWithShape="1">
          <a:blip r:embed="rId18">
            <a:alphaModFix/>
          </a:blip>
          <a:srcRect b="0" l="0" r="0" t="0"/>
          <a:stretch/>
        </p:blipFill>
        <p:spPr>
          <a:xfrm>
            <a:off x="9238163" y="2375567"/>
            <a:ext cx="1071562" cy="1071562"/>
          </a:xfrm>
          <a:prstGeom prst="rect">
            <a:avLst/>
          </a:prstGeom>
          <a:noFill/>
          <a:ln>
            <a:noFill/>
          </a:ln>
        </p:spPr>
      </p:pic>
      <p:pic>
        <p:nvPicPr>
          <p:cNvPr descr="Home - Keras Documentation" id="728" name="Google Shape;728;p31"/>
          <p:cNvPicPr preferRelativeResize="0"/>
          <p:nvPr/>
        </p:nvPicPr>
        <p:blipFill rotWithShape="1">
          <a:blip r:embed="rId19">
            <a:alphaModFix/>
          </a:blip>
          <a:srcRect b="0" l="0" r="0" t="0"/>
          <a:stretch/>
        </p:blipFill>
        <p:spPr>
          <a:xfrm>
            <a:off x="6475127" y="5149703"/>
            <a:ext cx="2571942" cy="718057"/>
          </a:xfrm>
          <a:prstGeom prst="rect">
            <a:avLst/>
          </a:prstGeom>
          <a:noFill/>
          <a:ln>
            <a:noFill/>
          </a:ln>
        </p:spPr>
      </p:pic>
      <p:pic>
        <p:nvPicPr>
          <p:cNvPr descr="lxml - Powerful and Pythonic XML processing library combining  libxml2/libxslt with - PythonFix.com" id="729" name="Google Shape;729;p31"/>
          <p:cNvPicPr preferRelativeResize="0"/>
          <p:nvPr/>
        </p:nvPicPr>
        <p:blipFill rotWithShape="1">
          <a:blip r:embed="rId20">
            <a:alphaModFix/>
          </a:blip>
          <a:srcRect b="0" l="0" r="0" t="0"/>
          <a:stretch/>
        </p:blipFill>
        <p:spPr>
          <a:xfrm>
            <a:off x="9108901" y="5036441"/>
            <a:ext cx="1837709" cy="918855"/>
          </a:xfrm>
          <a:prstGeom prst="rect">
            <a:avLst/>
          </a:prstGeom>
          <a:noFill/>
          <a:ln>
            <a:noFill/>
          </a:ln>
        </p:spPr>
      </p:pic>
      <p:sp>
        <p:nvSpPr>
          <p:cNvPr id="730" name="Google Shape;730;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pic>
        <p:nvPicPr>
          <p:cNvPr id="731" name="Google Shape;731;p31"/>
          <p:cNvPicPr preferRelativeResize="0"/>
          <p:nvPr/>
        </p:nvPicPr>
        <p:blipFill rotWithShape="1">
          <a:blip r:embed="rId21">
            <a:alphaModFix/>
          </a:blip>
          <a:srcRect b="0" l="0" r="0" t="0"/>
          <a:stretch/>
        </p:blipFill>
        <p:spPr>
          <a:xfrm>
            <a:off x="9833201" y="1700114"/>
            <a:ext cx="1143000" cy="400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5" name="Shape 735"/>
        <p:cNvGrpSpPr/>
        <p:nvPr/>
      </p:nvGrpSpPr>
      <p:grpSpPr>
        <a:xfrm>
          <a:off x="0" y="0"/>
          <a:ext cx="0" cy="0"/>
          <a:chOff x="0" y="0"/>
          <a:chExt cx="0" cy="0"/>
        </a:xfrm>
      </p:grpSpPr>
      <p:sp>
        <p:nvSpPr>
          <p:cNvPr id="736" name="Google Shape;736;p32"/>
          <p:cNvSpPr/>
          <p:nvPr/>
        </p:nvSpPr>
        <p:spPr>
          <a:xfrm>
            <a:off x="0" y="1943916"/>
            <a:ext cx="12192000" cy="2695815"/>
          </a:xfrm>
          <a:prstGeom prst="rect">
            <a:avLst/>
          </a:prstGeom>
          <a:solidFill>
            <a:schemeClr val="dk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cxnSp>
        <p:nvCxnSpPr>
          <p:cNvPr id="737" name="Google Shape;737;p32"/>
          <p:cNvCxnSpPr/>
          <p:nvPr/>
        </p:nvCxnSpPr>
        <p:spPr>
          <a:xfrm>
            <a:off x="6381750" y="3930672"/>
            <a:ext cx="5791200" cy="0"/>
          </a:xfrm>
          <a:prstGeom prst="straightConnector1">
            <a:avLst/>
          </a:prstGeom>
          <a:noFill/>
          <a:ln cap="flat" cmpd="sng" w="9525">
            <a:solidFill>
              <a:srgbClr val="F5F7FC"/>
            </a:solidFill>
            <a:prstDash val="solid"/>
            <a:miter lim="800000"/>
            <a:headEnd len="sm" w="sm" type="none"/>
            <a:tailEnd len="sm" w="sm" type="none"/>
          </a:ln>
        </p:spPr>
      </p:cxnSp>
      <p:sp>
        <p:nvSpPr>
          <p:cNvPr id="738" name="Google Shape;738;p32"/>
          <p:cNvSpPr txBox="1"/>
          <p:nvPr/>
        </p:nvSpPr>
        <p:spPr>
          <a:xfrm>
            <a:off x="6381750" y="1907874"/>
            <a:ext cx="5977467" cy="20227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9600">
                <a:solidFill>
                  <a:schemeClr val="lt1"/>
                </a:solidFill>
                <a:latin typeface="Malgun Gothic"/>
                <a:ea typeface="Malgun Gothic"/>
                <a:cs typeface="Malgun Gothic"/>
                <a:sym typeface="Malgun Gothic"/>
              </a:rPr>
              <a:t>05</a:t>
            </a:r>
            <a:r>
              <a:rPr lang="ko-KR" sz="4000">
                <a:solidFill>
                  <a:srgbClr val="BFBFBF"/>
                </a:solidFill>
                <a:latin typeface="Malgun Gothic"/>
                <a:ea typeface="Malgun Gothic"/>
                <a:cs typeface="Malgun Gothic"/>
                <a:sym typeface="Malgun Gothic"/>
              </a:rPr>
              <a:t> </a:t>
            </a:r>
            <a:r>
              <a:rPr lang="ko-KR" sz="3600">
                <a:solidFill>
                  <a:srgbClr val="BFBFBF"/>
                </a:solidFill>
                <a:latin typeface="Malgun Gothic"/>
                <a:ea typeface="Malgun Gothic"/>
                <a:cs typeface="Malgun Gothic"/>
                <a:sym typeface="Malgun Gothic"/>
              </a:rPr>
              <a:t>자체 평가 의견</a:t>
            </a:r>
            <a:endParaRPr sz="1800">
              <a:solidFill>
                <a:srgbClr val="BFBFBF"/>
              </a:solidFill>
              <a:latin typeface="Malgun Gothic"/>
              <a:ea typeface="Malgun Gothic"/>
              <a:cs typeface="Malgun Gothic"/>
              <a:sym typeface="Malgun Gothic"/>
            </a:endParaRPr>
          </a:p>
        </p:txBody>
      </p:sp>
      <p:graphicFrame>
        <p:nvGraphicFramePr>
          <p:cNvPr id="739" name="Google Shape;739;p32"/>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graphicFrame>
        <p:nvGraphicFramePr>
          <p:cNvPr id="746" name="Google Shape;746;p33"/>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pic>
        <p:nvPicPr>
          <p:cNvPr descr="스크린샷, 노랑, 직사각형, 사각형이(가) 표시된 사진&#10;&#10;자동 생성된 설명" id="747" name="Google Shape;747;p33"/>
          <p:cNvPicPr preferRelativeResize="0"/>
          <p:nvPr/>
        </p:nvPicPr>
        <p:blipFill rotWithShape="1">
          <a:blip r:embed="rId3">
            <a:alphaModFix/>
          </a:blip>
          <a:srcRect b="0" l="0" r="0" t="0"/>
          <a:stretch/>
        </p:blipFill>
        <p:spPr>
          <a:xfrm>
            <a:off x="389458" y="717337"/>
            <a:ext cx="3637110" cy="5639010"/>
          </a:xfrm>
          <a:prstGeom prst="rect">
            <a:avLst/>
          </a:prstGeom>
          <a:noFill/>
          <a:ln>
            <a:noFill/>
          </a:ln>
        </p:spPr>
      </p:pic>
      <p:pic>
        <p:nvPicPr>
          <p:cNvPr descr="스크린샷, 노랑, 직사각형, 사각형이(가) 표시된 사진&#10;&#10;자동 생성된 설명" id="748" name="Google Shape;748;p33"/>
          <p:cNvPicPr preferRelativeResize="0"/>
          <p:nvPr/>
        </p:nvPicPr>
        <p:blipFill rotWithShape="1">
          <a:blip r:embed="rId4">
            <a:alphaModFix/>
          </a:blip>
          <a:srcRect b="0" l="0" r="0" t="0"/>
          <a:stretch/>
        </p:blipFill>
        <p:spPr>
          <a:xfrm>
            <a:off x="4218769" y="717338"/>
            <a:ext cx="3637110" cy="5639010"/>
          </a:xfrm>
          <a:prstGeom prst="rect">
            <a:avLst/>
          </a:prstGeom>
          <a:noFill/>
          <a:ln>
            <a:noFill/>
          </a:ln>
        </p:spPr>
      </p:pic>
      <p:pic>
        <p:nvPicPr>
          <p:cNvPr descr="스크린샷, 노랑, 직사각형, 사각형이(가) 표시된 사진&#10;&#10;자동 생성된 설명" id="749" name="Google Shape;749;p33"/>
          <p:cNvPicPr preferRelativeResize="0"/>
          <p:nvPr/>
        </p:nvPicPr>
        <p:blipFill rotWithShape="1">
          <a:blip r:embed="rId5">
            <a:alphaModFix/>
          </a:blip>
          <a:srcRect b="0" l="0" r="0" t="0"/>
          <a:stretch/>
        </p:blipFill>
        <p:spPr>
          <a:xfrm>
            <a:off x="8048080" y="717340"/>
            <a:ext cx="3754462" cy="5639010"/>
          </a:xfrm>
          <a:prstGeom prst="rect">
            <a:avLst/>
          </a:prstGeom>
          <a:noFill/>
          <a:ln>
            <a:noFill/>
          </a:ln>
        </p:spPr>
      </p:pic>
      <p:sp>
        <p:nvSpPr>
          <p:cNvPr id="750" name="Google Shape;750;p33"/>
          <p:cNvSpPr txBox="1"/>
          <p:nvPr/>
        </p:nvSpPr>
        <p:spPr>
          <a:xfrm>
            <a:off x="699110" y="2105170"/>
            <a:ext cx="3017806" cy="338060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200">
                <a:solidFill>
                  <a:schemeClr val="dk1"/>
                </a:solidFill>
                <a:latin typeface="Malgun Gothic"/>
                <a:ea typeface="Malgun Gothic"/>
                <a:cs typeface="Malgun Gothic"/>
                <a:sym typeface="Malgun Gothic"/>
              </a:rPr>
              <a:t>제조업 분야의 전체적인 프로세스와 콘크리트 혼화제 및 관련된 도메인 지식이 얼마나 중요한지를 깨달았습니다. </a:t>
            </a:r>
            <a:endParaRPr/>
          </a:p>
          <a:p>
            <a:pPr indent="0" lvl="0" marL="0" marR="0" rtl="0" algn="l">
              <a:lnSpc>
                <a:spcPct val="150000"/>
              </a:lnSpc>
              <a:spcBef>
                <a:spcPts val="0"/>
              </a:spcBef>
              <a:spcAft>
                <a:spcPts val="0"/>
              </a:spcAft>
              <a:buNone/>
            </a:pPr>
            <a:r>
              <a:rPr lang="ko-KR" sz="1200">
                <a:solidFill>
                  <a:schemeClr val="dk1"/>
                </a:solidFill>
                <a:latin typeface="Malgun Gothic"/>
                <a:ea typeface="Malgun Gothic"/>
                <a:cs typeface="Malgun Gothic"/>
                <a:sym typeface="Malgun Gothic"/>
              </a:rPr>
              <a:t>코딩, 데이터 전처리, 데이터 가공, 피처 개발, 모델링 등 다양한 작업을 프로젝트를 통해 경험하고 배웠지만,  이 모든 과정이 쉽지 않다는 것을 깨달았습니다. 특히 시계열 데이터 있어 sarima 모델은 시계열 데이터의 패턴과 계절성을 통해 수요를 예측하기에 적합하다고 느꼈습니다.</a:t>
            </a:r>
            <a:endParaRPr/>
          </a:p>
          <a:p>
            <a:pPr indent="0" lvl="0" marL="0" marR="0" rtl="0" algn="l">
              <a:lnSpc>
                <a:spcPct val="150000"/>
              </a:lnSpc>
              <a:spcBef>
                <a:spcPts val="0"/>
              </a:spcBef>
              <a:spcAft>
                <a:spcPts val="0"/>
              </a:spcAft>
              <a:buNone/>
            </a:pPr>
            <a:r>
              <a:rPr lang="ko-KR" sz="1200">
                <a:solidFill>
                  <a:schemeClr val="dk1"/>
                </a:solidFill>
                <a:latin typeface="Malgun Gothic"/>
                <a:ea typeface="Malgun Gothic"/>
                <a:cs typeface="Malgun Gothic"/>
                <a:sym typeface="Malgun Gothic"/>
              </a:rPr>
              <a:t>하지만 딥러닝을 활용한 수요예측에 있어 어려움을 많이 느껴 부족하고, 노력과 시간 투자가 필요하다 생각했습니다.</a:t>
            </a:r>
            <a:endParaRPr sz="1200">
              <a:solidFill>
                <a:schemeClr val="dk1"/>
              </a:solidFill>
              <a:latin typeface="Malgun Gothic"/>
              <a:ea typeface="Malgun Gothic"/>
              <a:cs typeface="Malgun Gothic"/>
              <a:sym typeface="Malgun Gothic"/>
            </a:endParaRPr>
          </a:p>
        </p:txBody>
      </p:sp>
      <p:sp>
        <p:nvSpPr>
          <p:cNvPr id="751" name="Google Shape;751;p33"/>
          <p:cNvSpPr txBox="1"/>
          <p:nvPr/>
        </p:nvSpPr>
        <p:spPr>
          <a:xfrm>
            <a:off x="2280304" y="1538447"/>
            <a:ext cx="14366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7F7F7F"/>
                </a:solidFill>
                <a:latin typeface="Malgun Gothic"/>
                <a:ea typeface="Malgun Gothic"/>
                <a:cs typeface="Malgun Gothic"/>
                <a:sym typeface="Malgun Gothic"/>
              </a:rPr>
              <a:t>팀장_남동연</a:t>
            </a:r>
            <a:endParaRPr b="1" sz="1800">
              <a:solidFill>
                <a:srgbClr val="7F7F7F"/>
              </a:solidFill>
              <a:latin typeface="Malgun Gothic"/>
              <a:ea typeface="Malgun Gothic"/>
              <a:cs typeface="Malgun Gothic"/>
              <a:sym typeface="Malgun Gothic"/>
            </a:endParaRPr>
          </a:p>
        </p:txBody>
      </p:sp>
      <p:sp>
        <p:nvSpPr>
          <p:cNvPr id="752" name="Google Shape;752;p33"/>
          <p:cNvSpPr txBox="1"/>
          <p:nvPr/>
        </p:nvSpPr>
        <p:spPr>
          <a:xfrm>
            <a:off x="6624998" y="1538447"/>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7F7F7F"/>
                </a:solidFill>
                <a:latin typeface="Malgun Gothic"/>
                <a:ea typeface="Malgun Gothic"/>
                <a:cs typeface="Malgun Gothic"/>
                <a:sym typeface="Malgun Gothic"/>
              </a:rPr>
              <a:t>옥유리</a:t>
            </a:r>
            <a:endParaRPr b="1" sz="1800">
              <a:solidFill>
                <a:srgbClr val="7F7F7F"/>
              </a:solidFill>
              <a:latin typeface="Malgun Gothic"/>
              <a:ea typeface="Malgun Gothic"/>
              <a:cs typeface="Malgun Gothic"/>
              <a:sym typeface="Malgun Gothic"/>
            </a:endParaRPr>
          </a:p>
        </p:txBody>
      </p:sp>
      <p:sp>
        <p:nvSpPr>
          <p:cNvPr id="753" name="Google Shape;753;p33"/>
          <p:cNvSpPr txBox="1"/>
          <p:nvPr/>
        </p:nvSpPr>
        <p:spPr>
          <a:xfrm>
            <a:off x="10476637" y="1538447"/>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7F7F7F"/>
                </a:solidFill>
                <a:latin typeface="Malgun Gothic"/>
                <a:ea typeface="Malgun Gothic"/>
                <a:cs typeface="Malgun Gothic"/>
                <a:sym typeface="Malgun Gothic"/>
              </a:rPr>
              <a:t>윤정현</a:t>
            </a:r>
            <a:endParaRPr b="1" sz="1800">
              <a:solidFill>
                <a:srgbClr val="7F7F7F"/>
              </a:solidFill>
              <a:latin typeface="Malgun Gothic"/>
              <a:ea typeface="Malgun Gothic"/>
              <a:cs typeface="Malgun Gothic"/>
              <a:sym typeface="Malgun Gothic"/>
            </a:endParaRPr>
          </a:p>
        </p:txBody>
      </p:sp>
      <p:sp>
        <p:nvSpPr>
          <p:cNvPr id="754" name="Google Shape;754;p33"/>
          <p:cNvSpPr txBox="1"/>
          <p:nvPr/>
        </p:nvSpPr>
        <p:spPr>
          <a:xfrm>
            <a:off x="8429218" y="2091711"/>
            <a:ext cx="3063672" cy="263604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400">
                <a:solidFill>
                  <a:srgbClr val="3F3F3F"/>
                </a:solidFill>
                <a:latin typeface="Malgun Gothic"/>
                <a:ea typeface="Malgun Gothic"/>
                <a:cs typeface="Malgun Gothic"/>
                <a:sym typeface="Malgun Gothic"/>
              </a:rPr>
              <a:t>Django에 대해 지식이 별로 없어서 힘들었고 원래는 현업데이터가 매일 ETL을 이용해서 Update가 되어야</a:t>
            </a:r>
            <a:endParaRPr/>
          </a:p>
          <a:p>
            <a:pPr indent="0" lvl="0" marL="0" marR="0" rtl="0" algn="l">
              <a:lnSpc>
                <a:spcPct val="150000"/>
              </a:lnSpc>
              <a:spcBef>
                <a:spcPts val="0"/>
              </a:spcBef>
              <a:spcAft>
                <a:spcPts val="0"/>
              </a:spcAft>
              <a:buNone/>
            </a:pPr>
            <a:r>
              <a:rPr lang="ko-KR" sz="1400">
                <a:solidFill>
                  <a:srgbClr val="3F3F3F"/>
                </a:solidFill>
                <a:latin typeface="Malgun Gothic"/>
                <a:ea typeface="Malgun Gothic"/>
                <a:cs typeface="Malgun Gothic"/>
                <a:sym typeface="Malgun Gothic"/>
              </a:rPr>
              <a:t>주마다 하는 발주가 내용이 현실반영이 되는데 여기서는 한번에 온 데이터만 존재하기때문에 3개월치</a:t>
            </a:r>
            <a:endParaRPr sz="1400">
              <a:solidFill>
                <a:srgbClr val="3F3F3F"/>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1400">
                <a:solidFill>
                  <a:srgbClr val="3F3F3F"/>
                </a:solidFill>
                <a:latin typeface="Malgun Gothic"/>
                <a:ea typeface="Malgun Gothic"/>
                <a:cs typeface="Malgun Gothic"/>
                <a:sym typeface="Malgun Gothic"/>
              </a:rPr>
              <a:t>발주를 한번에 작성해야하는 아쉬움이 있습니다.</a:t>
            </a:r>
            <a:endParaRPr sz="1400">
              <a:solidFill>
                <a:srgbClr val="3F3F3F"/>
              </a:solidFill>
              <a:latin typeface="Malgun Gothic"/>
              <a:ea typeface="Malgun Gothic"/>
              <a:cs typeface="Malgun Gothic"/>
              <a:sym typeface="Malgun Gothic"/>
            </a:endParaRPr>
          </a:p>
        </p:txBody>
      </p:sp>
      <p:sp>
        <p:nvSpPr>
          <p:cNvPr id="755" name="Google Shape;755;p33"/>
          <p:cNvSpPr txBox="1"/>
          <p:nvPr/>
        </p:nvSpPr>
        <p:spPr>
          <a:xfrm>
            <a:off x="4598489" y="2091711"/>
            <a:ext cx="2903672" cy="36009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Malgun Gothic"/>
                <a:ea typeface="Malgun Gothic"/>
                <a:cs typeface="Malgun Gothic"/>
                <a:sym typeface="Malgun Gothic"/>
              </a:rPr>
              <a:t>지난 프로젝트에서 데이터 관련 업무를 하지 못한 아쉬움이 많아서 이번에는 데이터 작업을 하며 ML과 DL을 집중적으로 습득하고자 하였으나</a:t>
            </a:r>
            <a:endParaRPr sz="12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1200">
                <a:solidFill>
                  <a:schemeClr val="dk1"/>
                </a:solidFill>
                <a:latin typeface="Malgun Gothic"/>
                <a:ea typeface="Malgun Gothic"/>
                <a:cs typeface="Malgun Gothic"/>
                <a:sym typeface="Malgun Gothic"/>
              </a:rPr>
              <a:t>태블로라는 프로그램을 담당하게 되어 이번에도 ML,DL을 공부하지 못했던 부분이 너무 많이 아쉬웠습니다.</a:t>
            </a:r>
            <a:endParaRPr/>
          </a:p>
          <a:p>
            <a:pPr indent="0" lvl="0" marL="0" marR="0" rtl="0" algn="l">
              <a:spcBef>
                <a:spcPts val="0"/>
              </a:spcBef>
              <a:spcAft>
                <a:spcPts val="0"/>
              </a:spcAft>
              <a:buNone/>
            </a:pPr>
            <a:r>
              <a:rPr lang="ko-KR" sz="1200">
                <a:solidFill>
                  <a:schemeClr val="dk1"/>
                </a:solidFill>
                <a:latin typeface="Malgun Gothic"/>
                <a:ea typeface="Malgun Gothic"/>
                <a:cs typeface="Malgun Gothic"/>
                <a:sym typeface="Malgun Gothic"/>
              </a:rPr>
              <a:t>태블로 작업 중에는 누구에게 물어볼 곳도 학습 자료도 많지 않아 강의도 있는대로 구매하고 교재도 여러권 정독하고 인도어로 강의하는 유투브까지..없는 자료 찾아가며 독학하면서 한계도 많이 느끼고 막막함에 포기하고 싶은 순간도 많았지만 처음으로 대시보드가 만들어졌을 떄 지난 시간이 다 보상받는 것 같았습니다. </a:t>
            </a:r>
            <a:endParaRPr/>
          </a:p>
          <a:p>
            <a:pPr indent="0" lvl="0" marL="0" marR="0" rtl="0" algn="l">
              <a:spcBef>
                <a:spcPts val="0"/>
              </a:spcBef>
              <a:spcAft>
                <a:spcPts val="0"/>
              </a:spcAft>
              <a:buNone/>
            </a:pPr>
            <a:r>
              <a:rPr lang="ko-KR" sz="1200">
                <a:solidFill>
                  <a:schemeClr val="dk1"/>
                </a:solidFill>
                <a:latin typeface="Malgun Gothic"/>
                <a:ea typeface="Malgun Gothic"/>
                <a:cs typeface="Malgun Gothic"/>
                <a:sym typeface="Malgun Gothic"/>
              </a:rPr>
              <a:t>프로젝트 끝나면 그동안 못한 복습들 하면서 태블로도 계속 공부해가려 합니다.</a:t>
            </a:r>
            <a:endParaRPr/>
          </a:p>
          <a:p>
            <a:pPr indent="0" lvl="0" marL="0" marR="0" rtl="0" algn="l">
              <a:spcBef>
                <a:spcPts val="0"/>
              </a:spcBef>
              <a:spcAft>
                <a:spcPts val="0"/>
              </a:spcAft>
              <a:buNone/>
            </a:pPr>
            <a:r>
              <a:rPr lang="ko-KR" sz="1200">
                <a:solidFill>
                  <a:schemeClr val="dk1"/>
                </a:solidFill>
                <a:latin typeface="Malgun Gothic"/>
                <a:ea typeface="Malgun Gothic"/>
                <a:cs typeface="Malgun Gothic"/>
                <a:sym typeface="Malgun Gothic"/>
              </a:rPr>
              <a:t>앞으로가 기대됩니다.</a:t>
            </a:r>
            <a:endParaRPr sz="1200">
              <a:solidFill>
                <a:schemeClr val="dk1"/>
              </a:solidFill>
              <a:latin typeface="Malgun Gothic"/>
              <a:ea typeface="Malgun Gothic"/>
              <a:cs typeface="Malgun Gothic"/>
              <a:sym typeface="Malgun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graphicFrame>
        <p:nvGraphicFramePr>
          <p:cNvPr id="761" name="Google Shape;761;p34"/>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3298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bl>
          </a:graphicData>
        </a:graphic>
      </p:graphicFrame>
      <p:pic>
        <p:nvPicPr>
          <p:cNvPr descr="스크린샷, 노랑, 직사각형, 사각형이(가) 표시된 사진&#10;&#10;자동 생성된 설명" id="762" name="Google Shape;762;p34"/>
          <p:cNvPicPr preferRelativeResize="0"/>
          <p:nvPr/>
        </p:nvPicPr>
        <p:blipFill rotWithShape="1">
          <a:blip r:embed="rId3">
            <a:alphaModFix/>
          </a:blip>
          <a:srcRect b="0" l="0" r="0" t="0"/>
          <a:stretch/>
        </p:blipFill>
        <p:spPr>
          <a:xfrm>
            <a:off x="5959929" y="528850"/>
            <a:ext cx="5779761" cy="6143637"/>
          </a:xfrm>
          <a:prstGeom prst="rect">
            <a:avLst/>
          </a:prstGeom>
          <a:noFill/>
          <a:ln>
            <a:noFill/>
          </a:ln>
        </p:spPr>
      </p:pic>
      <p:pic>
        <p:nvPicPr>
          <p:cNvPr descr="스크린샷, 노랑, 직사각형, 사각형이(가) 표시된 사진&#10;&#10;자동 생성된 설명" id="763" name="Google Shape;763;p34"/>
          <p:cNvPicPr preferRelativeResize="0"/>
          <p:nvPr/>
        </p:nvPicPr>
        <p:blipFill rotWithShape="1">
          <a:blip r:embed="rId4">
            <a:alphaModFix/>
          </a:blip>
          <a:srcRect b="0" l="0" r="0" t="0"/>
          <a:stretch/>
        </p:blipFill>
        <p:spPr>
          <a:xfrm>
            <a:off x="358107" y="528850"/>
            <a:ext cx="5265079" cy="6146586"/>
          </a:xfrm>
          <a:prstGeom prst="rect">
            <a:avLst/>
          </a:prstGeom>
          <a:noFill/>
          <a:ln>
            <a:noFill/>
          </a:ln>
        </p:spPr>
      </p:pic>
      <p:sp>
        <p:nvSpPr>
          <p:cNvPr id="764" name="Google Shape;764;p34"/>
          <p:cNvSpPr txBox="1"/>
          <p:nvPr/>
        </p:nvSpPr>
        <p:spPr>
          <a:xfrm>
            <a:off x="4224223" y="1429398"/>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7F7F7F"/>
                </a:solidFill>
                <a:latin typeface="Malgun Gothic"/>
                <a:ea typeface="Malgun Gothic"/>
                <a:cs typeface="Malgun Gothic"/>
                <a:sym typeface="Malgun Gothic"/>
              </a:rPr>
              <a:t>김태현</a:t>
            </a:r>
            <a:endParaRPr/>
          </a:p>
        </p:txBody>
      </p:sp>
      <p:sp>
        <p:nvSpPr>
          <p:cNvPr id="765" name="Google Shape;765;p34"/>
          <p:cNvSpPr txBox="1"/>
          <p:nvPr/>
        </p:nvSpPr>
        <p:spPr>
          <a:xfrm>
            <a:off x="9725526" y="1474278"/>
            <a:ext cx="8771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800">
                <a:solidFill>
                  <a:srgbClr val="7F7F7F"/>
                </a:solidFill>
                <a:latin typeface="Malgun Gothic"/>
                <a:ea typeface="Malgun Gothic"/>
                <a:cs typeface="Malgun Gothic"/>
                <a:sym typeface="Malgun Gothic"/>
              </a:rPr>
              <a:t>장인혁</a:t>
            </a:r>
            <a:endParaRPr b="1" sz="1800">
              <a:solidFill>
                <a:srgbClr val="7F7F7F"/>
              </a:solidFill>
              <a:latin typeface="Malgun Gothic"/>
              <a:ea typeface="Malgun Gothic"/>
              <a:cs typeface="Malgun Gothic"/>
              <a:sym typeface="Malgun Gothic"/>
            </a:endParaRPr>
          </a:p>
        </p:txBody>
      </p:sp>
      <p:sp>
        <p:nvSpPr>
          <p:cNvPr id="766" name="Google Shape;766;p34"/>
          <p:cNvSpPr txBox="1"/>
          <p:nvPr/>
        </p:nvSpPr>
        <p:spPr>
          <a:xfrm>
            <a:off x="863017" y="2049042"/>
            <a:ext cx="4443663" cy="37548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이번 프로젝트를 시작하면서 딥러닝 파트와 머신러닝 파트를 중점적으로 맡았는데 딥러닝 지식이 쌓이기 전에  시계열 딥러닝을 접하다 보니 너무 부족한점이 많았던 것 같습니다 . </a:t>
            </a:r>
            <a:endParaRPr sz="14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처음에는 r2스코어 중점으로 예측값에 정확도를 측정 할려하였고 딥러닝 모델에 r2스코어는 상당히 매력적으로 보였습니다.  그렇지만 선형회귀모델이 아닌 딥러닝 모델에 r2스코어를 측정하는 것은 상당한 오류 였으며 뒤늦게 mape를 기준으로 잡아 시간을 많이  소모했습니다. 또한 모델개발에만 너무 중점적인 나머지 예측문제에 중요한 피쳐개발을 좀더 유리하게 이끌어내지 못한점 , 기술적인 부분에서는 자동으로 연동화시키는 작업 , 구글 클라우드를 적용했으면 어땟을까 하는 아쉬운점이있습니다.</a:t>
            </a:r>
            <a:endParaRPr sz="14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이번 프로젝트때 아쉬운점이많아 오히려 더 성장해갈수있다 생각합니다 </a:t>
            </a:r>
            <a:endParaRPr sz="14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t/>
            </a:r>
            <a:endParaRPr sz="14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1400">
                <a:solidFill>
                  <a:schemeClr val="dk1"/>
                </a:solidFill>
                <a:latin typeface="Malgun Gothic"/>
                <a:ea typeface="Malgun Gothic"/>
                <a:cs typeface="Malgun Gothic"/>
                <a:sym typeface="Malgun Gothic"/>
              </a:rPr>
              <a:t>이후 dacon 수요예측이나 혹은 직장생활을 하며  한층 더 발전해가는 저를 만들고 싶습니다 우리팀  감사합니다 :] </a:t>
            </a:r>
            <a:endParaRPr sz="1400">
              <a:solidFill>
                <a:schemeClr val="dk1"/>
              </a:solidFill>
              <a:latin typeface="Malgun Gothic"/>
              <a:ea typeface="Malgun Gothic"/>
              <a:cs typeface="Malgun Gothic"/>
              <a:sym typeface="Malgun Gothic"/>
            </a:endParaRPr>
          </a:p>
        </p:txBody>
      </p:sp>
      <p:sp>
        <p:nvSpPr>
          <p:cNvPr id="767" name="Google Shape;767;p34"/>
          <p:cNvSpPr txBox="1"/>
          <p:nvPr/>
        </p:nvSpPr>
        <p:spPr>
          <a:xfrm>
            <a:off x="6277416" y="1987486"/>
            <a:ext cx="5201569"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200">
                <a:solidFill>
                  <a:schemeClr val="dk1"/>
                </a:solidFill>
                <a:latin typeface="Malgun Gothic"/>
                <a:ea typeface="Malgun Gothic"/>
                <a:cs typeface="Malgun Gothic"/>
                <a:sym typeface="Malgun Gothic"/>
              </a:rPr>
              <a:t>이번 자동 발주 시스템이라는 주제를 가지고 2차 프로젝트를 진행하게 되면서 느낀점은  프로젝트 주제에 대해 조사해보면서 여러 어려움을 느꼈습니다.</a:t>
            </a:r>
            <a:endParaRPr/>
          </a:p>
          <a:p>
            <a:pPr indent="0" lvl="0" marL="0" marR="0" rtl="0" algn="l">
              <a:spcBef>
                <a:spcPts val="0"/>
              </a:spcBef>
              <a:spcAft>
                <a:spcPts val="0"/>
              </a:spcAft>
              <a:buNone/>
            </a:pPr>
            <a:r>
              <a:rPr lang="ko-KR" sz="1200">
                <a:solidFill>
                  <a:schemeClr val="dk1"/>
                </a:solidFill>
                <a:latin typeface="Malgun Gothic"/>
                <a:ea typeface="Malgun Gothic"/>
                <a:cs typeface="Malgun Gothic"/>
                <a:sym typeface="Malgun Gothic"/>
              </a:rPr>
              <a:t>이 시스템의 자동 발주를 구현하기 위해서 필요한 수요요청에 대한 예측을 위해 어떤 모델을 선택해야할지, 그에 맞게 받은 데이터를 어떻게 모델에 알맞게 가공 해야할지, 필요한 데이터 테이블이 무엇인지 등 어려움을 겪었지만 조금씩 조원들과 아이디어를 내보고 강사님에게 조언을 들어보고 이를 조율하면서 한 발자국씩 진행해나갈 수 있었습니다. 이번 프로젝트에서 Mariadb를 담당해서 작업을 진행하였는데 받은 데이터들을 테이블로 만들고 연관성을 고려해서 테이블들을 합쳐서 새로운 테이블을 만들거나 필요한 부분만 빼서 사용하거나 일관성이 없는 데이터를 전처리해보면서  어떻게 해야 프로젝트에 맞게 사용할 수 있을까 생각하고 책이나 구글, chatgpt를 통해 막히는 부분이나 궁금한 부분을 검색하고 찾아보면서 해결방법을 찾아보려고 노력했습니다. 덕분에 몰랐던 함수나 프로시저, 트리거 같은 기능에 대해서 알 수 있었고 간단한 프로시저 기능을 사용해서 파이썬을 통해  출력된 데이터를 Mariadb의 DB에 업데이트를 할 때에 예비 저장테이블을 생성하는데 사용할 수 있었습니다. 비록 완성된 프로젝트가 미숙하고 부족한 점이 많겠지만 프로젝트를 진행하면서 작업했던 경험이 앞으로도  많은 도움이 될 것이고 부족했던 부분은 더 공부를 해서 채워 나갈 수 있도록 노력하겠습니다.</a:t>
            </a:r>
            <a:endParaRPr/>
          </a:p>
          <a:p>
            <a:pPr indent="0" lvl="0" marL="0" marR="0" rtl="0" algn="l">
              <a:spcBef>
                <a:spcPts val="0"/>
              </a:spcBef>
              <a:spcAft>
                <a:spcPts val="0"/>
              </a:spcAft>
              <a:buNone/>
            </a:pPr>
            <a:r>
              <a:t/>
            </a:r>
            <a:endParaRPr sz="12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ko-KR" sz="1200">
                <a:solidFill>
                  <a:schemeClr val="dk1"/>
                </a:solidFill>
                <a:latin typeface="Malgun Gothic"/>
                <a:ea typeface="Malgun Gothic"/>
                <a:cs typeface="Malgun Gothic"/>
                <a:sym typeface="Malgun Gothic"/>
              </a:rPr>
              <a:t>힘든점도 있고 아쉬운점도 많았지만 조원들과 같이 노력했고 만들면서 재미있었던 부분도 있어서  개인적으로는 유익하고 만족했던 시간이었습니다</a:t>
            </a:r>
            <a:r>
              <a:rPr lang="ko-KR" sz="1800">
                <a:solidFill>
                  <a:schemeClr val="dk1"/>
                </a:solidFill>
                <a:latin typeface="Malgun Gothic"/>
                <a:ea typeface="Malgun Gothic"/>
                <a:cs typeface="Malgun Gothic"/>
                <a:sym typeface="Malgun Gothic"/>
              </a:rPr>
              <a:t>.</a:t>
            </a:r>
            <a:endParaRPr sz="1800">
              <a:solidFill>
                <a:schemeClr val="dk1"/>
              </a:solidFill>
              <a:latin typeface="Malgun Gothic"/>
              <a:ea typeface="Malgun Gothic"/>
              <a:cs typeface="Malgun Gothic"/>
              <a:sym typeface="Malgun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72" name="Shape 772"/>
        <p:cNvGrpSpPr/>
        <p:nvPr/>
      </p:nvGrpSpPr>
      <p:grpSpPr>
        <a:xfrm>
          <a:off x="0" y="0"/>
          <a:ext cx="0" cy="0"/>
          <a:chOff x="0" y="0"/>
          <a:chExt cx="0" cy="0"/>
        </a:xfrm>
      </p:grpSpPr>
      <p:sp>
        <p:nvSpPr>
          <p:cNvPr id="773" name="Google Shape;773;p35"/>
          <p:cNvSpPr txBox="1"/>
          <p:nvPr/>
        </p:nvSpPr>
        <p:spPr>
          <a:xfrm>
            <a:off x="4407076" y="2199539"/>
            <a:ext cx="3377848"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1500">
                <a:solidFill>
                  <a:schemeClr val="lt1"/>
                </a:solidFill>
                <a:latin typeface="Calibri"/>
                <a:ea typeface="Calibri"/>
                <a:cs typeface="Calibri"/>
                <a:sym typeface="Calibri"/>
              </a:rPr>
              <a:t>Q </a:t>
            </a:r>
            <a:r>
              <a:rPr b="1" lang="ko-KR" sz="8000">
                <a:solidFill>
                  <a:schemeClr val="lt1"/>
                </a:solidFill>
                <a:latin typeface="Calibri"/>
                <a:ea typeface="Calibri"/>
                <a:cs typeface="Calibri"/>
                <a:sym typeface="Calibri"/>
              </a:rPr>
              <a:t>&amp; </a:t>
            </a:r>
            <a:r>
              <a:rPr b="1" lang="ko-KR" sz="11500">
                <a:solidFill>
                  <a:schemeClr val="lt1"/>
                </a:solidFill>
                <a:latin typeface="Calibri"/>
                <a:ea typeface="Calibri"/>
                <a:cs typeface="Calibri"/>
                <a:sym typeface="Calibri"/>
              </a:rPr>
              <a:t>A</a:t>
            </a:r>
            <a:endParaRPr b="1" sz="115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4"/>
          <p:cNvSpPr/>
          <p:nvPr/>
        </p:nvSpPr>
        <p:spPr>
          <a:xfrm>
            <a:off x="0" y="1943916"/>
            <a:ext cx="12192000" cy="2695815"/>
          </a:xfrm>
          <a:prstGeom prst="rect">
            <a:avLst/>
          </a:prstGeom>
          <a:solidFill>
            <a:schemeClr val="dk1"/>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15" name="Google Shape;215;p4"/>
          <p:cNvSpPr txBox="1"/>
          <p:nvPr/>
        </p:nvSpPr>
        <p:spPr>
          <a:xfrm>
            <a:off x="6382800" y="1943916"/>
            <a:ext cx="5399623" cy="20227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9600">
                <a:solidFill>
                  <a:schemeClr val="lt1"/>
                </a:solidFill>
                <a:latin typeface="Malgun Gothic"/>
                <a:ea typeface="Malgun Gothic"/>
                <a:cs typeface="Malgun Gothic"/>
                <a:sym typeface="Malgun Gothic"/>
              </a:rPr>
              <a:t>02</a:t>
            </a:r>
            <a:r>
              <a:rPr lang="ko-KR" sz="4000">
                <a:solidFill>
                  <a:srgbClr val="BFBFBF"/>
                </a:solidFill>
                <a:latin typeface="Malgun Gothic"/>
                <a:ea typeface="Malgun Gothic"/>
                <a:cs typeface="Malgun Gothic"/>
                <a:sym typeface="Malgun Gothic"/>
              </a:rPr>
              <a:t> </a:t>
            </a:r>
            <a:r>
              <a:rPr lang="ko-KR" sz="3600">
                <a:solidFill>
                  <a:srgbClr val="BFBFBF"/>
                </a:solidFill>
                <a:latin typeface="Malgun Gothic"/>
                <a:ea typeface="Malgun Gothic"/>
                <a:cs typeface="Malgun Gothic"/>
                <a:sym typeface="Malgun Gothic"/>
              </a:rPr>
              <a:t>프로젝트 개요</a:t>
            </a:r>
            <a:endParaRPr sz="1800">
              <a:solidFill>
                <a:srgbClr val="BFBFBF"/>
              </a:solidFill>
              <a:latin typeface="Malgun Gothic"/>
              <a:ea typeface="Malgun Gothic"/>
              <a:cs typeface="Malgun Gothic"/>
              <a:sym typeface="Malgun Gothic"/>
            </a:endParaRPr>
          </a:p>
        </p:txBody>
      </p:sp>
      <p:cxnSp>
        <p:nvCxnSpPr>
          <p:cNvPr id="216" name="Google Shape;216;p4"/>
          <p:cNvCxnSpPr/>
          <p:nvPr/>
        </p:nvCxnSpPr>
        <p:spPr>
          <a:xfrm>
            <a:off x="6382800" y="3892572"/>
            <a:ext cx="5399624" cy="0"/>
          </a:xfrm>
          <a:prstGeom prst="straightConnector1">
            <a:avLst/>
          </a:prstGeom>
          <a:noFill/>
          <a:ln cap="flat" cmpd="sng" w="9525">
            <a:solidFill>
              <a:srgbClr val="F5F7FC"/>
            </a:solidFill>
            <a:prstDash val="solid"/>
            <a:miter lim="800000"/>
            <a:headEnd len="sm" w="sm" type="none"/>
            <a:tailEnd len="sm" w="sm" type="none"/>
          </a:ln>
        </p:spPr>
      </p:cxnSp>
      <p:graphicFrame>
        <p:nvGraphicFramePr>
          <p:cNvPr id="217" name="Google Shape;217;p4"/>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1710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218" name="Google Shape;21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2" name="Shape 222"/>
        <p:cNvGrpSpPr/>
        <p:nvPr/>
      </p:nvGrpSpPr>
      <p:grpSpPr>
        <a:xfrm>
          <a:off x="0" y="0"/>
          <a:ext cx="0" cy="0"/>
          <a:chOff x="0" y="0"/>
          <a:chExt cx="0" cy="0"/>
        </a:xfrm>
      </p:grpSpPr>
      <p:sp>
        <p:nvSpPr>
          <p:cNvPr id="223" name="Google Shape;223;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224" name="Google Shape;224;p5"/>
          <p:cNvSpPr/>
          <p:nvPr/>
        </p:nvSpPr>
        <p:spPr>
          <a:xfrm>
            <a:off x="0" y="330042"/>
            <a:ext cx="12192000" cy="1089185"/>
          </a:xfrm>
          <a:prstGeom prst="rect">
            <a:avLst/>
          </a:prstGeom>
          <a:gradFill>
            <a:gsLst>
              <a:gs pos="0">
                <a:srgbClr val="D8D8D8"/>
              </a:gs>
              <a:gs pos="18000">
                <a:srgbClr val="D8D8D8"/>
              </a:gs>
              <a:gs pos="22000">
                <a:srgbClr val="D9D9D9"/>
              </a:gs>
              <a:gs pos="47000">
                <a:srgbClr val="F2F2F2"/>
              </a:gs>
              <a:gs pos="58999">
                <a:srgbClr val="F7F7F7"/>
              </a:gs>
              <a:gs pos="100000">
                <a:schemeClr val="lt1"/>
              </a:gs>
            </a:gsLst>
            <a:lin ang="13500000" scaled="0"/>
          </a:gradFill>
          <a:ln>
            <a:noFill/>
          </a:ln>
        </p:spPr>
        <p:txBody>
          <a:bodyPr anchorCtr="0" anchor="ctr" bIns="45700" lIns="91425" spcFirstLastPara="1" rIns="91425" wrap="square" tIns="45700">
            <a:noAutofit/>
          </a:bodyPr>
          <a:lstStyle/>
          <a:p>
            <a:pPr indent="0" lvl="1" marL="457200" marR="0" rtl="0" algn="l">
              <a:spcBef>
                <a:spcPts val="0"/>
              </a:spcBef>
              <a:spcAft>
                <a:spcPts val="0"/>
              </a:spcAft>
              <a:buNone/>
            </a:pPr>
            <a:r>
              <a:rPr b="1" i="0" lang="ko-KR" sz="1800" u="none" cap="none" strike="noStrike">
                <a:solidFill>
                  <a:srgbClr val="595959"/>
                </a:solidFill>
                <a:latin typeface="Malgun Gothic"/>
                <a:ea typeface="Malgun Gothic"/>
                <a:cs typeface="Malgun Gothic"/>
                <a:sym typeface="Malgun Gothic"/>
              </a:rPr>
              <a:t>S 회사는</a:t>
            </a:r>
            <a:r>
              <a:rPr b="1" i="0" lang="ko-KR" sz="1400" u="none" cap="none" strike="noStrike">
                <a:solidFill>
                  <a:srgbClr val="595959"/>
                </a:solidFill>
                <a:latin typeface="Malgun Gothic"/>
                <a:ea typeface="Malgun Gothic"/>
                <a:cs typeface="Malgun Gothic"/>
                <a:sym typeface="Malgun Gothic"/>
              </a:rPr>
              <a:t> </a:t>
            </a:r>
            <a:r>
              <a:rPr b="1" i="0" lang="ko-KR" sz="1800" u="none" cap="none" strike="noStrike">
                <a:solidFill>
                  <a:srgbClr val="595959"/>
                </a:solidFill>
                <a:latin typeface="Malgun Gothic"/>
                <a:ea typeface="Malgun Gothic"/>
                <a:cs typeface="Malgun Gothic"/>
                <a:sym typeface="Malgun Gothic"/>
              </a:rPr>
              <a:t>콘크리트 혼화제를 생산하고 판매하는 기업</a:t>
            </a:r>
            <a:r>
              <a:rPr b="1" i="0" lang="ko-KR" sz="1400" u="none" cap="none" strike="noStrike">
                <a:solidFill>
                  <a:srgbClr val="595959"/>
                </a:solidFill>
                <a:latin typeface="Malgun Gothic"/>
                <a:ea typeface="Malgun Gothic"/>
                <a:cs typeface="Malgun Gothic"/>
                <a:sym typeface="Malgun Gothic"/>
              </a:rPr>
              <a:t>입니다. </a:t>
            </a:r>
            <a:endParaRPr/>
          </a:p>
          <a:p>
            <a:pPr indent="0" lvl="1" marL="457200" marR="0" rtl="0" algn="l">
              <a:spcBef>
                <a:spcPts val="0"/>
              </a:spcBef>
              <a:spcAft>
                <a:spcPts val="0"/>
              </a:spcAft>
              <a:buNone/>
            </a:pPr>
            <a:r>
              <a:rPr b="1" i="0" lang="ko-KR" sz="1400" u="none" cap="none" strike="noStrike">
                <a:solidFill>
                  <a:srgbClr val="595959"/>
                </a:solidFill>
                <a:latin typeface="Malgun Gothic"/>
                <a:ea typeface="Malgun Gothic"/>
                <a:cs typeface="Malgun Gothic"/>
                <a:sym typeface="Malgun Gothic"/>
              </a:rPr>
              <a:t>S 회사는 주로 공기연행제(Air-Entraining admixtures)를 중점적으로 생산하며, 콘크리트 감수제,  </a:t>
            </a:r>
            <a:endParaRPr/>
          </a:p>
          <a:p>
            <a:pPr indent="0" lvl="1" marL="457200" marR="0" rtl="0" algn="l">
              <a:spcBef>
                <a:spcPts val="0"/>
              </a:spcBef>
              <a:spcAft>
                <a:spcPts val="0"/>
              </a:spcAft>
              <a:buNone/>
            </a:pPr>
            <a:r>
              <a:rPr b="1" i="0" lang="ko-KR" sz="1400" u="none" cap="none" strike="noStrike">
                <a:solidFill>
                  <a:srgbClr val="595959"/>
                </a:solidFill>
                <a:latin typeface="Malgun Gothic"/>
                <a:ea typeface="Malgun Gothic"/>
                <a:cs typeface="Malgun Gothic"/>
                <a:sym typeface="Malgun Gothic"/>
              </a:rPr>
              <a:t>PCE 등 다양한 혼화제 상품을 생산하고 판매합니다.</a:t>
            </a:r>
            <a:endParaRPr/>
          </a:p>
        </p:txBody>
      </p:sp>
      <p:graphicFrame>
        <p:nvGraphicFramePr>
          <p:cNvPr id="225" name="Google Shape;225;p5"/>
          <p:cNvGraphicFramePr/>
          <p:nvPr/>
        </p:nvGraphicFramePr>
        <p:xfrm>
          <a:off x="0" y="-5238"/>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289550">
                <a:tc>
                  <a:txBody>
                    <a:bodyPr/>
                    <a:lstStyle/>
                    <a:p>
                      <a:pPr indent="0" lvl="0" marL="0" marR="0" rtl="0" algn="ctr">
                        <a:spcBef>
                          <a:spcPts val="0"/>
                        </a:spcBef>
                        <a:spcAft>
                          <a:spcPts val="0"/>
                        </a:spcAft>
                        <a:buNone/>
                      </a:pPr>
                      <a:r>
                        <a:rPr lang="ko-KR" sz="1600" u="none" cap="none" strike="noStrike">
                          <a:solidFill>
                            <a:srgbClr val="7F7F7F"/>
                          </a:solidFill>
                        </a:rPr>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팀 구성 및 역할</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226" name="Google Shape;226;p5"/>
          <p:cNvSpPr/>
          <p:nvPr/>
        </p:nvSpPr>
        <p:spPr>
          <a:xfrm>
            <a:off x="285750" y="1818482"/>
            <a:ext cx="11620500" cy="1354454"/>
          </a:xfrm>
          <a:prstGeom prst="rect">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537DC9"/>
              </a:solidFill>
              <a:latin typeface="Malgun Gothic"/>
              <a:ea typeface="Malgun Gothic"/>
              <a:cs typeface="Malgun Gothic"/>
              <a:sym typeface="Malgun Gothic"/>
            </a:endParaRPr>
          </a:p>
        </p:txBody>
      </p:sp>
      <p:graphicFrame>
        <p:nvGraphicFramePr>
          <p:cNvPr id="227" name="Google Shape;227;p5"/>
          <p:cNvGraphicFramePr/>
          <p:nvPr/>
        </p:nvGraphicFramePr>
        <p:xfrm>
          <a:off x="285750" y="3513455"/>
          <a:ext cx="3000000" cy="3000000"/>
        </p:xfrm>
        <a:graphic>
          <a:graphicData uri="http://schemas.openxmlformats.org/drawingml/2006/table">
            <a:tbl>
              <a:tblPr bandRow="1" firstRow="1">
                <a:noFill/>
                <a:tableStyleId>{F7C02A5C-69D2-49E6-A172-8343AE7C4110}</a:tableStyleId>
              </a:tblPr>
              <a:tblGrid>
                <a:gridCol w="3765550"/>
              </a:tblGrid>
              <a:tr h="808850">
                <a:tc>
                  <a:txBody>
                    <a:bodyPr/>
                    <a:lstStyle/>
                    <a:p>
                      <a:pPr indent="0" lvl="0" marL="0" marR="0" rtl="0" algn="l">
                        <a:spcBef>
                          <a:spcPts val="0"/>
                        </a:spcBef>
                        <a:spcAft>
                          <a:spcPts val="0"/>
                        </a:spcAft>
                        <a:buNone/>
                      </a:pPr>
                      <a:r>
                        <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EABAB"/>
                    </a:solidFill>
                  </a:tcPr>
                </a:tc>
              </a:tr>
              <a:tr h="2034025">
                <a:tc>
                  <a:txBody>
                    <a:bodyPr/>
                    <a:lstStyle/>
                    <a:p>
                      <a:pPr indent="0" lvl="0" marL="0" marR="0" rtl="0" algn="l">
                        <a:spcBef>
                          <a:spcPts val="0"/>
                        </a:spcBef>
                        <a:spcAft>
                          <a:spcPts val="0"/>
                        </a:spcAft>
                        <a:buNone/>
                      </a:pPr>
                      <a:r>
                        <a:t/>
                      </a:r>
                      <a:endParaRPr sz="1800" u="none" cap="none" strike="noStrike"/>
                    </a:p>
                  </a:txBody>
                  <a:tcPr marT="45725" marB="45725" marR="91450" marL="91450">
                    <a:lnT cap="flat" cmpd="sng" w="9525">
                      <a:solidFill>
                        <a:srgbClr val="000000">
                          <a:alpha val="0"/>
                        </a:srgbClr>
                      </a:solidFill>
                      <a:prstDash val="solid"/>
                      <a:round/>
                      <a:headEnd len="sm" w="sm" type="none"/>
                      <a:tailEnd len="sm" w="sm" type="none"/>
                    </a:lnT>
                    <a:solidFill>
                      <a:srgbClr val="DFE1E5"/>
                    </a:solidFill>
                  </a:tcPr>
                </a:tc>
              </a:tr>
            </a:tbl>
          </a:graphicData>
        </a:graphic>
      </p:graphicFrame>
      <p:graphicFrame>
        <p:nvGraphicFramePr>
          <p:cNvPr id="228" name="Google Shape;228;p5"/>
          <p:cNvGraphicFramePr/>
          <p:nvPr/>
        </p:nvGraphicFramePr>
        <p:xfrm>
          <a:off x="4213225" y="3513456"/>
          <a:ext cx="3000000" cy="3000000"/>
        </p:xfrm>
        <a:graphic>
          <a:graphicData uri="http://schemas.openxmlformats.org/drawingml/2006/table">
            <a:tbl>
              <a:tblPr bandRow="1" firstRow="1">
                <a:noFill/>
                <a:tableStyleId>{F7C02A5C-69D2-49E6-A172-8343AE7C4110}</a:tableStyleId>
              </a:tblPr>
              <a:tblGrid>
                <a:gridCol w="3765550"/>
              </a:tblGrid>
              <a:tr h="808850">
                <a:tc>
                  <a:txBody>
                    <a:bodyPr/>
                    <a:lstStyle/>
                    <a:p>
                      <a:pPr indent="0" lvl="0" marL="0" marR="0" rtl="0" algn="l">
                        <a:spcBef>
                          <a:spcPts val="0"/>
                        </a:spcBef>
                        <a:spcAft>
                          <a:spcPts val="0"/>
                        </a:spcAft>
                        <a:buNone/>
                      </a:pPr>
                      <a:r>
                        <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EABAB"/>
                    </a:solidFill>
                  </a:tcPr>
                </a:tc>
              </a:tr>
              <a:tr h="2034025">
                <a:tc>
                  <a:txBody>
                    <a:bodyPr/>
                    <a:lstStyle/>
                    <a:p>
                      <a:pPr indent="0" lvl="0" marL="0" marR="0" rtl="0" algn="l">
                        <a:spcBef>
                          <a:spcPts val="0"/>
                        </a:spcBef>
                        <a:spcAft>
                          <a:spcPts val="0"/>
                        </a:spcAft>
                        <a:buNone/>
                      </a:pPr>
                      <a:r>
                        <a:t/>
                      </a:r>
                      <a:endParaRPr sz="1800" u="none" cap="none" strike="noStrike"/>
                    </a:p>
                  </a:txBody>
                  <a:tcPr marT="45725" marB="45725" marR="91450" marL="91450">
                    <a:lnT cap="flat" cmpd="sng" w="9525">
                      <a:solidFill>
                        <a:srgbClr val="000000">
                          <a:alpha val="0"/>
                        </a:srgbClr>
                      </a:solidFill>
                      <a:prstDash val="solid"/>
                      <a:round/>
                      <a:headEnd len="sm" w="sm" type="none"/>
                      <a:tailEnd len="sm" w="sm" type="none"/>
                    </a:lnT>
                    <a:solidFill>
                      <a:srgbClr val="E5E9EF"/>
                    </a:solidFill>
                  </a:tcPr>
                </a:tc>
              </a:tr>
            </a:tbl>
          </a:graphicData>
        </a:graphic>
      </p:graphicFrame>
      <p:graphicFrame>
        <p:nvGraphicFramePr>
          <p:cNvPr id="229" name="Google Shape;229;p5"/>
          <p:cNvGraphicFramePr/>
          <p:nvPr/>
        </p:nvGraphicFramePr>
        <p:xfrm>
          <a:off x="8140700" y="3513456"/>
          <a:ext cx="3000000" cy="3000000"/>
        </p:xfrm>
        <a:graphic>
          <a:graphicData uri="http://schemas.openxmlformats.org/drawingml/2006/table">
            <a:tbl>
              <a:tblPr bandRow="1" firstRow="1">
                <a:noFill/>
                <a:tableStyleId>{F7C02A5C-69D2-49E6-A172-8343AE7C4110}</a:tableStyleId>
              </a:tblPr>
              <a:tblGrid>
                <a:gridCol w="3765550"/>
              </a:tblGrid>
              <a:tr h="808850">
                <a:tc>
                  <a:txBody>
                    <a:bodyPr/>
                    <a:lstStyle/>
                    <a:p>
                      <a:pPr indent="0" lvl="0" marL="0" marR="0" rtl="0" algn="l">
                        <a:spcBef>
                          <a:spcPts val="0"/>
                        </a:spcBef>
                        <a:spcAft>
                          <a:spcPts val="0"/>
                        </a:spcAft>
                        <a:buNone/>
                      </a:pPr>
                      <a:r>
                        <a:t/>
                      </a:r>
                      <a:endParaRPr sz="18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AEABAB"/>
                    </a:solidFill>
                  </a:tcPr>
                </a:tc>
              </a:tr>
              <a:tr h="2034025">
                <a:tc>
                  <a:txBody>
                    <a:bodyPr/>
                    <a:lstStyle/>
                    <a:p>
                      <a:pPr indent="0" lvl="0" marL="0" marR="0" rtl="0" algn="l">
                        <a:spcBef>
                          <a:spcPts val="0"/>
                        </a:spcBef>
                        <a:spcAft>
                          <a:spcPts val="0"/>
                        </a:spcAft>
                        <a:buNone/>
                      </a:pPr>
                      <a:r>
                        <a:t/>
                      </a:r>
                      <a:endParaRPr sz="1800" u="none" cap="none" strike="noStrike"/>
                    </a:p>
                  </a:txBody>
                  <a:tcPr marT="45725" marB="45725" marR="91450" marL="91450">
                    <a:lnT cap="flat" cmpd="sng" w="9525">
                      <a:solidFill>
                        <a:srgbClr val="000000">
                          <a:alpha val="0"/>
                        </a:srgbClr>
                      </a:solidFill>
                      <a:prstDash val="solid"/>
                      <a:round/>
                      <a:headEnd len="sm" w="sm" type="none"/>
                      <a:tailEnd len="sm" w="sm" type="none"/>
                    </a:lnT>
                    <a:solidFill>
                      <a:srgbClr val="E5E9EF"/>
                    </a:solidFill>
                  </a:tcPr>
                </a:tc>
              </a:tr>
            </a:tbl>
          </a:graphicData>
        </a:graphic>
      </p:graphicFrame>
      <p:sp>
        <p:nvSpPr>
          <p:cNvPr id="230" name="Google Shape;230;p5"/>
          <p:cNvSpPr txBox="1"/>
          <p:nvPr/>
        </p:nvSpPr>
        <p:spPr>
          <a:xfrm>
            <a:off x="1894680" y="2013189"/>
            <a:ext cx="8489917" cy="78335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ko-KR" sz="1600">
                <a:solidFill>
                  <a:srgbClr val="D8D8D8"/>
                </a:solidFill>
                <a:latin typeface="Malgun Gothic"/>
                <a:ea typeface="Malgun Gothic"/>
                <a:cs typeface="Malgun Gothic"/>
                <a:sym typeface="Malgun Gothic"/>
              </a:rPr>
              <a:t>S사는 분기별로 기획팀의 생산 계획에 따른 원자재구매 발주가 진행 되는데  </a:t>
            </a:r>
            <a:r>
              <a:rPr b="1" lang="ko-KR" sz="1600" u="sng">
                <a:solidFill>
                  <a:schemeClr val="lt1"/>
                </a:solidFill>
                <a:latin typeface="Malgun Gothic"/>
                <a:ea typeface="Malgun Gothic"/>
                <a:cs typeface="Malgun Gothic"/>
                <a:sym typeface="Malgun Gothic"/>
              </a:rPr>
              <a:t>실수요가 정확하지 않아 생산팀이 항상 조정하여 생산 및 발주 처리</a:t>
            </a:r>
            <a:r>
              <a:rPr b="1" lang="ko-KR" sz="1600">
                <a:solidFill>
                  <a:srgbClr val="D8D8D8"/>
                </a:solidFill>
                <a:latin typeface="Malgun Gothic"/>
                <a:ea typeface="Malgun Gothic"/>
                <a:cs typeface="Malgun Gothic"/>
                <a:sym typeface="Malgun Gothic"/>
              </a:rPr>
              <a:t>하고 있어 이 부분을 개선하고자 하였습니다.</a:t>
            </a:r>
            <a:endParaRPr b="1" sz="1600">
              <a:solidFill>
                <a:srgbClr val="D8D8D8"/>
              </a:solidFill>
              <a:latin typeface="Malgun Gothic"/>
              <a:ea typeface="Malgun Gothic"/>
              <a:cs typeface="Malgun Gothic"/>
              <a:sym typeface="Malgun Gothic"/>
            </a:endParaRPr>
          </a:p>
        </p:txBody>
      </p:sp>
      <p:graphicFrame>
        <p:nvGraphicFramePr>
          <p:cNvPr id="231" name="Google Shape;231;p5"/>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1710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pic>
        <p:nvPicPr>
          <p:cNvPr descr="화학 실험실" id="232" name="Google Shape;232;p5"/>
          <p:cNvPicPr preferRelativeResize="0"/>
          <p:nvPr/>
        </p:nvPicPr>
        <p:blipFill rotWithShape="1">
          <a:blip r:embed="rId3">
            <a:alphaModFix/>
          </a:blip>
          <a:srcRect b="0" l="0" r="0" t="0"/>
          <a:stretch/>
        </p:blipFill>
        <p:spPr>
          <a:xfrm>
            <a:off x="4373529" y="3114200"/>
            <a:ext cx="3532221" cy="3532221"/>
          </a:xfrm>
          <a:prstGeom prst="rect">
            <a:avLst/>
          </a:prstGeom>
          <a:noFill/>
          <a:ln>
            <a:noFill/>
          </a:ln>
        </p:spPr>
      </p:pic>
      <p:pic>
        <p:nvPicPr>
          <p:cNvPr descr="휴대폰 및 계산기와 노트북" id="233" name="Google Shape;233;p5"/>
          <p:cNvPicPr preferRelativeResize="0"/>
          <p:nvPr/>
        </p:nvPicPr>
        <p:blipFill rotWithShape="1">
          <a:blip r:embed="rId4">
            <a:alphaModFix/>
          </a:blip>
          <a:srcRect b="0" l="0" r="0" t="0"/>
          <a:stretch/>
        </p:blipFill>
        <p:spPr>
          <a:xfrm>
            <a:off x="1498154" y="3249929"/>
            <a:ext cx="1935129" cy="1935129"/>
          </a:xfrm>
          <a:prstGeom prst="rect">
            <a:avLst/>
          </a:prstGeom>
          <a:noFill/>
          <a:ln>
            <a:noFill/>
          </a:ln>
        </p:spPr>
      </p:pic>
      <p:pic>
        <p:nvPicPr>
          <p:cNvPr descr="휴대폰 및 계산기와 노트북" id="234" name="Google Shape;234;p5"/>
          <p:cNvPicPr preferRelativeResize="0"/>
          <p:nvPr/>
        </p:nvPicPr>
        <p:blipFill rotWithShape="1">
          <a:blip r:embed="rId4">
            <a:alphaModFix/>
          </a:blip>
          <a:srcRect b="0" l="0" r="0" t="0"/>
          <a:stretch/>
        </p:blipFill>
        <p:spPr>
          <a:xfrm>
            <a:off x="1498154" y="4759725"/>
            <a:ext cx="1935129" cy="1935129"/>
          </a:xfrm>
          <a:prstGeom prst="rect">
            <a:avLst/>
          </a:prstGeom>
          <a:noFill/>
          <a:ln>
            <a:noFill/>
          </a:ln>
        </p:spPr>
      </p:pic>
      <p:pic>
        <p:nvPicPr>
          <p:cNvPr descr="남성 건설 노동자 단색으로 채워진" id="235" name="Google Shape;235;p5"/>
          <p:cNvPicPr preferRelativeResize="0"/>
          <p:nvPr/>
        </p:nvPicPr>
        <p:blipFill rotWithShape="1">
          <a:blip r:embed="rId5">
            <a:alphaModFix/>
          </a:blip>
          <a:srcRect b="0" l="0" r="0" t="0"/>
          <a:stretch/>
        </p:blipFill>
        <p:spPr>
          <a:xfrm>
            <a:off x="531931" y="3770418"/>
            <a:ext cx="914400" cy="914400"/>
          </a:xfrm>
          <a:prstGeom prst="rect">
            <a:avLst/>
          </a:prstGeom>
          <a:noFill/>
          <a:ln>
            <a:noFill/>
          </a:ln>
        </p:spPr>
      </p:pic>
      <p:pic>
        <p:nvPicPr>
          <p:cNvPr descr="남성 건설 노동자 단색으로 채워진" id="236" name="Google Shape;236;p5"/>
          <p:cNvPicPr preferRelativeResize="0"/>
          <p:nvPr/>
        </p:nvPicPr>
        <p:blipFill rotWithShape="1">
          <a:blip r:embed="rId6">
            <a:alphaModFix/>
          </a:blip>
          <a:srcRect b="0" l="0" r="0" t="0"/>
          <a:stretch/>
        </p:blipFill>
        <p:spPr>
          <a:xfrm>
            <a:off x="449008" y="5122854"/>
            <a:ext cx="914400" cy="914400"/>
          </a:xfrm>
          <a:prstGeom prst="rect">
            <a:avLst/>
          </a:prstGeom>
          <a:noFill/>
          <a:ln>
            <a:noFill/>
          </a:ln>
        </p:spPr>
      </p:pic>
      <p:sp>
        <p:nvSpPr>
          <p:cNvPr id="237" name="Google Shape;237;p5"/>
          <p:cNvSpPr/>
          <p:nvPr/>
        </p:nvSpPr>
        <p:spPr>
          <a:xfrm rot="1357333">
            <a:off x="3565420" y="4281055"/>
            <a:ext cx="1104068" cy="368969"/>
          </a:xfrm>
          <a:prstGeom prst="rightArrow">
            <a:avLst>
              <a:gd fmla="val 50000" name="adj1"/>
              <a:gd fmla="val 50000" name="adj2"/>
            </a:avLst>
          </a:prstGeom>
          <a:solidFill>
            <a:srgbClr val="17161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8" name="Google Shape;238;p5"/>
          <p:cNvSpPr/>
          <p:nvPr/>
        </p:nvSpPr>
        <p:spPr>
          <a:xfrm rot="-1251760">
            <a:off x="3630784" y="5119402"/>
            <a:ext cx="1104068" cy="368969"/>
          </a:xfrm>
          <a:prstGeom prst="rightArrow">
            <a:avLst>
              <a:gd fmla="val 50000" name="adj1"/>
              <a:gd fmla="val 50000" name="adj2"/>
            </a:avLst>
          </a:prstGeom>
          <a:solidFill>
            <a:srgbClr val="AAA8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39" name="Google Shape;239;p5"/>
          <p:cNvSpPr txBox="1"/>
          <p:nvPr/>
        </p:nvSpPr>
        <p:spPr>
          <a:xfrm>
            <a:off x="580615" y="4674693"/>
            <a:ext cx="7232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595959"/>
                </a:solidFill>
                <a:latin typeface="Malgun Gothic"/>
                <a:ea typeface="Malgun Gothic"/>
                <a:cs typeface="Malgun Gothic"/>
                <a:sym typeface="Malgun Gothic"/>
              </a:rPr>
              <a:t>기획팀</a:t>
            </a:r>
            <a:endParaRPr/>
          </a:p>
        </p:txBody>
      </p:sp>
      <p:sp>
        <p:nvSpPr>
          <p:cNvPr id="240" name="Google Shape;240;p5"/>
          <p:cNvSpPr txBox="1"/>
          <p:nvPr/>
        </p:nvSpPr>
        <p:spPr>
          <a:xfrm>
            <a:off x="580615" y="5964877"/>
            <a:ext cx="72327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400">
                <a:solidFill>
                  <a:srgbClr val="595959"/>
                </a:solidFill>
                <a:latin typeface="Malgun Gothic"/>
                <a:ea typeface="Malgun Gothic"/>
                <a:cs typeface="Malgun Gothic"/>
                <a:sym typeface="Malgun Gothic"/>
              </a:rPr>
              <a:t>생산팀</a:t>
            </a:r>
            <a:endParaRPr/>
          </a:p>
        </p:txBody>
      </p:sp>
      <p:pic>
        <p:nvPicPr>
          <p:cNvPr descr="도토리 단색으로 채워진" id="241" name="Google Shape;241;p5"/>
          <p:cNvPicPr preferRelativeResize="0"/>
          <p:nvPr/>
        </p:nvPicPr>
        <p:blipFill rotWithShape="1">
          <a:blip r:embed="rId7">
            <a:alphaModFix/>
          </a:blip>
          <a:srcRect b="0" l="0" r="0" t="0"/>
          <a:stretch/>
        </p:blipFill>
        <p:spPr>
          <a:xfrm>
            <a:off x="2237954" y="3642800"/>
            <a:ext cx="414464" cy="414464"/>
          </a:xfrm>
          <a:prstGeom prst="rect">
            <a:avLst/>
          </a:prstGeom>
          <a:noFill/>
          <a:ln>
            <a:noFill/>
          </a:ln>
        </p:spPr>
      </p:pic>
      <p:pic>
        <p:nvPicPr>
          <p:cNvPr descr="사과 단색으로 채워진" id="242" name="Google Shape;242;p5"/>
          <p:cNvPicPr preferRelativeResize="0"/>
          <p:nvPr/>
        </p:nvPicPr>
        <p:blipFill rotWithShape="1">
          <a:blip r:embed="rId8">
            <a:alphaModFix/>
          </a:blip>
          <a:srcRect b="0" l="0" r="0" t="0"/>
          <a:stretch/>
        </p:blipFill>
        <p:spPr>
          <a:xfrm>
            <a:off x="2217971" y="5149206"/>
            <a:ext cx="375338" cy="375338"/>
          </a:xfrm>
          <a:prstGeom prst="rect">
            <a:avLst/>
          </a:prstGeom>
          <a:noFill/>
          <a:ln>
            <a:noFill/>
          </a:ln>
        </p:spPr>
      </p:pic>
      <p:sp>
        <p:nvSpPr>
          <p:cNvPr id="243" name="Google Shape;243;p5"/>
          <p:cNvSpPr txBox="1"/>
          <p:nvPr/>
        </p:nvSpPr>
        <p:spPr>
          <a:xfrm>
            <a:off x="9228617" y="2991252"/>
            <a:ext cx="1689061" cy="37702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3900">
                <a:solidFill>
                  <a:srgbClr val="C00000"/>
                </a:solidFill>
                <a:latin typeface="Malgun Gothic"/>
                <a:ea typeface="Malgun Gothic"/>
                <a:cs typeface="Malgun Gothic"/>
                <a:sym typeface="Malgun Gothic"/>
              </a:rPr>
              <a:t>?</a:t>
            </a:r>
            <a:endParaRPr b="1" sz="4800">
              <a:solidFill>
                <a:srgbClr val="C00000"/>
              </a:solidFill>
              <a:latin typeface="Malgun Gothic"/>
              <a:ea typeface="Malgun Gothic"/>
              <a:cs typeface="Malgun Gothic"/>
              <a:sym typeface="Malgun Gothic"/>
            </a:endParaRPr>
          </a:p>
        </p:txBody>
      </p:sp>
      <p:sp>
        <p:nvSpPr>
          <p:cNvPr id="244" name="Google Shape;244;p5"/>
          <p:cNvSpPr txBox="1"/>
          <p:nvPr/>
        </p:nvSpPr>
        <p:spPr>
          <a:xfrm>
            <a:off x="7638681" y="1105539"/>
            <a:ext cx="4553319" cy="24622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00">
                <a:solidFill>
                  <a:schemeClr val="dk1"/>
                </a:solidFill>
                <a:latin typeface="Malgun Gothic"/>
                <a:ea typeface="Malgun Gothic"/>
                <a:cs typeface="Malgun Gothic"/>
                <a:sym typeface="Malgun Gothic"/>
              </a:rPr>
              <a:t>혼화제: 중량의 1% 정도로 사용되어 혼화재료, 콘크리트 성능 향상</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par>
                                <p:cTn fill="hold" nodeType="withEffect" presetClass="entr" presetID="1" presetSubtype="0">
                                  <p:stCondLst>
                                    <p:cond delay="25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par>
                                <p:cTn fill="hold" nodeType="withEffect" presetClass="entr" presetID="1" presetSubtype="0">
                                  <p:stCondLst>
                                    <p:cond delay="25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6"/>
          <p:cNvSpPr/>
          <p:nvPr/>
        </p:nvSpPr>
        <p:spPr>
          <a:xfrm>
            <a:off x="942349" y="1196496"/>
            <a:ext cx="511646" cy="492126"/>
          </a:xfrm>
          <a:prstGeom prst="ellipse">
            <a:avLst/>
          </a:prstGeom>
          <a:solidFill>
            <a:srgbClr val="D0CEC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51" name="Google Shape;251;p6"/>
          <p:cNvSpPr/>
          <p:nvPr/>
        </p:nvSpPr>
        <p:spPr>
          <a:xfrm>
            <a:off x="1431205" y="2674884"/>
            <a:ext cx="502354" cy="447287"/>
          </a:xfrm>
          <a:prstGeom prst="donut">
            <a:avLst>
              <a:gd fmla="val 25000" name="adj"/>
            </a:avLst>
          </a:prstGeom>
          <a:gradFill>
            <a:gsLst>
              <a:gs pos="0">
                <a:srgbClr val="3F3F3F"/>
              </a:gs>
              <a:gs pos="55000">
                <a:srgbClr val="D8D8D8"/>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2" name="Google Shape;252;p6"/>
          <p:cNvSpPr/>
          <p:nvPr/>
        </p:nvSpPr>
        <p:spPr>
          <a:xfrm>
            <a:off x="8784771" y="0"/>
            <a:ext cx="3407229" cy="6858000"/>
          </a:xfrm>
          <a:prstGeom prst="rect">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pic>
        <p:nvPicPr>
          <p:cNvPr descr="흑백, 건물, 계단, 평행이(가) 표시된 사진&#10;&#10;자동 생성된 설명" id="253" name="Google Shape;253;p6"/>
          <p:cNvPicPr preferRelativeResize="0"/>
          <p:nvPr/>
        </p:nvPicPr>
        <p:blipFill rotWithShape="1">
          <a:blip r:embed="rId3">
            <a:alphaModFix/>
          </a:blip>
          <a:srcRect b="0" l="0" r="0" t="0"/>
          <a:stretch/>
        </p:blipFill>
        <p:spPr>
          <a:xfrm>
            <a:off x="6931251" y="648720"/>
            <a:ext cx="3707040" cy="5560560"/>
          </a:xfrm>
          <a:prstGeom prst="rect">
            <a:avLst/>
          </a:prstGeom>
          <a:noFill/>
          <a:ln>
            <a:noFill/>
          </a:ln>
        </p:spPr>
      </p:pic>
      <p:sp>
        <p:nvSpPr>
          <p:cNvPr id="254" name="Google Shape;254;p6"/>
          <p:cNvSpPr txBox="1"/>
          <p:nvPr/>
        </p:nvSpPr>
        <p:spPr>
          <a:xfrm>
            <a:off x="855324" y="1226261"/>
            <a:ext cx="514916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5400">
                <a:solidFill>
                  <a:srgbClr val="3F3F3F"/>
                </a:solidFill>
                <a:latin typeface="Malgun Gothic"/>
                <a:ea typeface="Malgun Gothic"/>
                <a:cs typeface="Malgun Gothic"/>
                <a:sym typeface="Malgun Gothic"/>
              </a:rPr>
              <a:t> Business Issue</a:t>
            </a:r>
            <a:endParaRPr b="1" sz="5400">
              <a:solidFill>
                <a:srgbClr val="3F3F3F"/>
              </a:solidFill>
              <a:latin typeface="Malgun Gothic"/>
              <a:ea typeface="Malgun Gothic"/>
              <a:cs typeface="Malgun Gothic"/>
              <a:sym typeface="Malgun Gothic"/>
            </a:endParaRPr>
          </a:p>
        </p:txBody>
      </p:sp>
      <p:sp>
        <p:nvSpPr>
          <p:cNvPr id="255" name="Google Shape;255;p6"/>
          <p:cNvSpPr/>
          <p:nvPr/>
        </p:nvSpPr>
        <p:spPr>
          <a:xfrm rot="-5400000">
            <a:off x="2232604" y="3101988"/>
            <a:ext cx="273401" cy="440350"/>
          </a:xfrm>
          <a:prstGeom prst="down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graphicFrame>
        <p:nvGraphicFramePr>
          <p:cNvPr id="256" name="Google Shape;256;p6"/>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1710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257" name="Google Shape;257;p6"/>
          <p:cNvSpPr/>
          <p:nvPr/>
        </p:nvSpPr>
        <p:spPr>
          <a:xfrm>
            <a:off x="1453995" y="4205744"/>
            <a:ext cx="502354" cy="447287"/>
          </a:xfrm>
          <a:prstGeom prst="donut">
            <a:avLst>
              <a:gd fmla="val 25000" name="adj"/>
            </a:avLst>
          </a:prstGeom>
          <a:gradFill>
            <a:gsLst>
              <a:gs pos="0">
                <a:srgbClr val="3F3F3F"/>
              </a:gs>
              <a:gs pos="55000">
                <a:srgbClr val="D8D8D8"/>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8" name="Google Shape;258;p6"/>
          <p:cNvSpPr/>
          <p:nvPr/>
        </p:nvSpPr>
        <p:spPr>
          <a:xfrm>
            <a:off x="1453995" y="5254358"/>
            <a:ext cx="502354" cy="447287"/>
          </a:xfrm>
          <a:prstGeom prst="donut">
            <a:avLst>
              <a:gd fmla="val 25000" name="adj"/>
            </a:avLst>
          </a:prstGeom>
          <a:gradFill>
            <a:gsLst>
              <a:gs pos="0">
                <a:srgbClr val="3F3F3F"/>
              </a:gs>
              <a:gs pos="55000">
                <a:srgbClr val="D8D8D8"/>
              </a:gs>
              <a:gs pos="100000">
                <a:srgbClr val="F2F2F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Malgun Gothic"/>
              <a:ea typeface="Malgun Gothic"/>
              <a:cs typeface="Malgun Gothic"/>
              <a:sym typeface="Malgun Gothic"/>
            </a:endParaRPr>
          </a:p>
        </p:txBody>
      </p:sp>
      <p:sp>
        <p:nvSpPr>
          <p:cNvPr id="259" name="Google Shape;259;p6"/>
          <p:cNvSpPr txBox="1"/>
          <p:nvPr/>
        </p:nvSpPr>
        <p:spPr>
          <a:xfrm>
            <a:off x="1708440" y="5339351"/>
            <a:ext cx="5275803" cy="78335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원재료 재고파악을 위한 비효율적인 인력 및 시간 투입 </a:t>
            </a:r>
            <a:endParaRPr sz="1600">
              <a:solidFill>
                <a:srgbClr val="3F3F3F"/>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	</a:t>
            </a:r>
            <a:r>
              <a:rPr b="1" lang="ko-KR" sz="1600">
                <a:solidFill>
                  <a:srgbClr val="3F3F3F"/>
                </a:solidFill>
                <a:latin typeface="Malgun Gothic"/>
                <a:ea typeface="Malgun Gothic"/>
                <a:cs typeface="Malgun Gothic"/>
                <a:sym typeface="Malgun Gothic"/>
              </a:rPr>
              <a:t>일 평균 90분</a:t>
            </a:r>
            <a:endParaRPr/>
          </a:p>
        </p:txBody>
      </p:sp>
      <p:sp>
        <p:nvSpPr>
          <p:cNvPr id="260" name="Google Shape;260;p6"/>
          <p:cNvSpPr txBox="1"/>
          <p:nvPr/>
        </p:nvSpPr>
        <p:spPr>
          <a:xfrm>
            <a:off x="1682382" y="4212283"/>
            <a:ext cx="4649030" cy="78335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수요예측을 하지 않으므로 중장기적 수요에 대한</a:t>
            </a:r>
            <a:endParaRPr sz="1600">
              <a:solidFill>
                <a:srgbClr val="3F3F3F"/>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     대비 및 대책 미흡</a:t>
            </a:r>
            <a:endParaRPr/>
          </a:p>
        </p:txBody>
      </p:sp>
      <p:sp>
        <p:nvSpPr>
          <p:cNvPr id="261" name="Google Shape;261;p6"/>
          <p:cNvSpPr/>
          <p:nvPr/>
        </p:nvSpPr>
        <p:spPr>
          <a:xfrm rot="-5400000">
            <a:off x="2232605" y="5693538"/>
            <a:ext cx="273401" cy="440350"/>
          </a:xfrm>
          <a:prstGeom prst="downArrow">
            <a:avLst>
              <a:gd fmla="val 50000" name="adj1"/>
              <a:gd fmla="val 50000" name="adj2"/>
            </a:avLst>
          </a:prstGeom>
          <a:solidFill>
            <a:srgbClr val="75707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262" name="Google Shape;262;p6"/>
          <p:cNvSpPr txBox="1"/>
          <p:nvPr/>
        </p:nvSpPr>
        <p:spPr>
          <a:xfrm>
            <a:off x="1682382" y="2704873"/>
            <a:ext cx="5799986" cy="11526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분기마다 직전 판매량을 기준으로 3개월 단위 생산 계획 </a:t>
            </a:r>
            <a:r>
              <a:rPr b="1" lang="ko-KR" sz="1600">
                <a:solidFill>
                  <a:schemeClr val="lt1"/>
                </a:solidFill>
                <a:latin typeface="Malgun Gothic"/>
                <a:ea typeface="Malgun Gothic"/>
                <a:cs typeface="Malgun Gothic"/>
                <a:sym typeface="Malgun Gothic"/>
              </a:rPr>
              <a:t>실행</a:t>
            </a:r>
            <a:endParaRPr b="1" sz="1600">
              <a:solidFill>
                <a:schemeClr val="lt1"/>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1600">
                <a:solidFill>
                  <a:srgbClr val="595959"/>
                </a:solidFill>
                <a:latin typeface="Malgun Gothic"/>
                <a:ea typeface="Malgun Gothic"/>
                <a:cs typeface="Malgun Gothic"/>
                <a:sym typeface="Malgun Gothic"/>
              </a:rPr>
              <a:t>  	 </a:t>
            </a:r>
            <a:r>
              <a:rPr b="1" lang="ko-KR" sz="1600">
                <a:solidFill>
                  <a:srgbClr val="595959"/>
                </a:solidFill>
                <a:latin typeface="Malgun Gothic"/>
                <a:ea typeface="Malgun Gothic"/>
                <a:cs typeface="Malgun Gothic"/>
                <a:sym typeface="Malgun Gothic"/>
              </a:rPr>
              <a:t>기존 </a:t>
            </a:r>
            <a:r>
              <a:rPr b="1" i="0" lang="ko-KR" sz="1600">
                <a:solidFill>
                  <a:srgbClr val="595959"/>
                </a:solidFill>
                <a:latin typeface="Arial"/>
                <a:ea typeface="Arial"/>
                <a:cs typeface="Arial"/>
                <a:sym typeface="Arial"/>
              </a:rPr>
              <a:t>Heuristic  운영 방식</a:t>
            </a:r>
            <a:r>
              <a:rPr b="0" i="0" lang="ko-KR" sz="1600">
                <a:solidFill>
                  <a:srgbClr val="595959"/>
                </a:solidFill>
                <a:latin typeface="Arial"/>
                <a:ea typeface="Arial"/>
                <a:cs typeface="Arial"/>
                <a:sym typeface="Arial"/>
              </a:rPr>
              <a:t>의 경우 </a:t>
            </a:r>
            <a:endParaRPr b="0" i="0" sz="16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rPr lang="ko-KR" sz="1600">
                <a:solidFill>
                  <a:srgbClr val="374151"/>
                </a:solidFill>
                <a:latin typeface="Arial"/>
                <a:ea typeface="Arial"/>
                <a:cs typeface="Arial"/>
                <a:sym typeface="Arial"/>
              </a:rPr>
              <a:t>	   </a:t>
            </a:r>
            <a:r>
              <a:rPr lang="ko-KR" sz="1600">
                <a:solidFill>
                  <a:srgbClr val="3F3F3F"/>
                </a:solidFill>
                <a:latin typeface="Malgun Gothic"/>
                <a:ea typeface="Malgun Gothic"/>
                <a:cs typeface="Malgun Gothic"/>
                <a:sym typeface="Malgun Gothic"/>
              </a:rPr>
              <a:t>생산계획과 실제 판매량이 </a:t>
            </a:r>
            <a:r>
              <a:rPr b="1" lang="ko-KR" sz="1600">
                <a:solidFill>
                  <a:srgbClr val="3F3F3F"/>
                </a:solidFill>
                <a:latin typeface="Malgun Gothic"/>
                <a:ea typeface="Malgun Gothic"/>
                <a:cs typeface="Malgun Gothic"/>
                <a:sym typeface="Malgun Gothic"/>
              </a:rPr>
              <a:t>30% 정도 차이가</a:t>
            </a:r>
            <a:r>
              <a:rPr b="1" lang="ko-KR" sz="1600">
                <a:solidFill>
                  <a:schemeClr val="lt1"/>
                </a:solidFill>
                <a:latin typeface="Malgun Gothic"/>
                <a:ea typeface="Malgun Gothic"/>
                <a:cs typeface="Malgun Gothic"/>
                <a:sym typeface="Malgun Gothic"/>
              </a:rPr>
              <a:t> 있음</a:t>
            </a:r>
            <a:endParaRPr/>
          </a:p>
        </p:txBody>
      </p:sp>
      <p:sp>
        <p:nvSpPr>
          <p:cNvPr id="263" name="Google Shape;26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graphicFrame>
        <p:nvGraphicFramePr>
          <p:cNvPr id="270" name="Google Shape;270;p7"/>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1710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271" name="Google Shape;271;p7"/>
          <p:cNvSpPr txBox="1"/>
          <p:nvPr/>
        </p:nvSpPr>
        <p:spPr>
          <a:xfrm>
            <a:off x="1012372" y="1126671"/>
            <a:ext cx="412965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4000">
                <a:solidFill>
                  <a:schemeClr val="dk1"/>
                </a:solidFill>
                <a:latin typeface="Malgun Gothic"/>
                <a:ea typeface="Malgun Gothic"/>
                <a:cs typeface="Malgun Gothic"/>
                <a:sym typeface="Malgun Gothic"/>
              </a:rPr>
              <a:t>APS 시스템이란?</a:t>
            </a:r>
            <a:endParaRPr b="1" sz="4000">
              <a:solidFill>
                <a:schemeClr val="dk1"/>
              </a:solidFill>
              <a:latin typeface="Malgun Gothic"/>
              <a:ea typeface="Malgun Gothic"/>
              <a:cs typeface="Malgun Gothic"/>
              <a:sym typeface="Malgun Gothic"/>
            </a:endParaRPr>
          </a:p>
        </p:txBody>
      </p:sp>
      <p:sp>
        <p:nvSpPr>
          <p:cNvPr id="272" name="Google Shape;272;p7"/>
          <p:cNvSpPr txBox="1"/>
          <p:nvPr/>
        </p:nvSpPr>
        <p:spPr>
          <a:xfrm>
            <a:off x="724505" y="2125039"/>
            <a:ext cx="6319762" cy="161582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ko-KR" sz="1800">
                <a:solidFill>
                  <a:schemeClr val="dk1"/>
                </a:solidFill>
                <a:latin typeface="Malgun Gothic"/>
                <a:ea typeface="Malgun Gothic"/>
                <a:cs typeface="Malgun Gothic"/>
                <a:sym typeface="Malgun Gothic"/>
              </a:rPr>
              <a:t>APS란, </a:t>
            </a:r>
            <a:r>
              <a:rPr b="1" lang="ko-KR" sz="1800" u="sng">
                <a:solidFill>
                  <a:srgbClr val="3F3F3F"/>
                </a:solidFill>
                <a:latin typeface="Malgun Gothic"/>
                <a:ea typeface="Malgun Gothic"/>
                <a:cs typeface="Malgun Gothic"/>
                <a:sym typeface="Malgun Gothic"/>
              </a:rPr>
              <a:t>A</a:t>
            </a:r>
            <a:r>
              <a:rPr lang="ko-KR" sz="1800" u="sng">
                <a:solidFill>
                  <a:srgbClr val="3F3F3F"/>
                </a:solidFill>
                <a:latin typeface="Malgun Gothic"/>
                <a:ea typeface="Malgun Gothic"/>
                <a:cs typeface="Malgun Gothic"/>
                <a:sym typeface="Malgun Gothic"/>
              </a:rPr>
              <a:t>dvanced  </a:t>
            </a:r>
            <a:r>
              <a:rPr b="1" lang="ko-KR" sz="1800" u="sng">
                <a:solidFill>
                  <a:srgbClr val="3F3F3F"/>
                </a:solidFill>
                <a:latin typeface="Malgun Gothic"/>
                <a:ea typeface="Malgun Gothic"/>
                <a:cs typeface="Malgun Gothic"/>
                <a:sym typeface="Malgun Gothic"/>
              </a:rPr>
              <a:t>P</a:t>
            </a:r>
            <a:r>
              <a:rPr lang="ko-KR" sz="1800" u="sng">
                <a:solidFill>
                  <a:srgbClr val="3F3F3F"/>
                </a:solidFill>
                <a:latin typeface="Malgun Gothic"/>
                <a:ea typeface="Malgun Gothic"/>
                <a:cs typeface="Malgun Gothic"/>
                <a:sym typeface="Malgun Gothic"/>
              </a:rPr>
              <a:t>lannIng  </a:t>
            </a:r>
            <a:r>
              <a:rPr b="1" lang="ko-KR" sz="1800" u="sng">
                <a:solidFill>
                  <a:srgbClr val="3F3F3F"/>
                </a:solidFill>
                <a:latin typeface="Malgun Gothic"/>
                <a:ea typeface="Malgun Gothic"/>
                <a:cs typeface="Malgun Gothic"/>
                <a:sym typeface="Malgun Gothic"/>
              </a:rPr>
              <a:t>S</a:t>
            </a:r>
            <a:r>
              <a:rPr lang="ko-KR" sz="1800" u="sng">
                <a:solidFill>
                  <a:srgbClr val="3F3F3F"/>
                </a:solidFill>
                <a:latin typeface="Malgun Gothic"/>
                <a:ea typeface="Malgun Gothic"/>
                <a:cs typeface="Malgun Gothic"/>
                <a:sym typeface="Malgun Gothic"/>
              </a:rPr>
              <a:t>chedulIng </a:t>
            </a:r>
            <a:r>
              <a:rPr b="1" lang="ko-KR" sz="1800" u="sng">
                <a:solidFill>
                  <a:srgbClr val="3F3F3F"/>
                </a:solidFill>
                <a:latin typeface="Malgun Gothic"/>
                <a:ea typeface="Malgun Gothic"/>
                <a:cs typeface="Malgun Gothic"/>
                <a:sym typeface="Malgun Gothic"/>
              </a:rPr>
              <a:t>S</a:t>
            </a:r>
            <a:r>
              <a:rPr lang="ko-KR" sz="1800" u="sng">
                <a:solidFill>
                  <a:srgbClr val="3F3F3F"/>
                </a:solidFill>
                <a:latin typeface="Malgun Gothic"/>
                <a:ea typeface="Malgun Gothic"/>
                <a:cs typeface="Malgun Gothic"/>
                <a:sym typeface="Malgun Gothic"/>
              </a:rPr>
              <a:t>ystem </a:t>
            </a:r>
            <a:r>
              <a:rPr lang="ko-KR" sz="1800">
                <a:solidFill>
                  <a:srgbClr val="3F3F3F"/>
                </a:solidFill>
                <a:latin typeface="Malgun Gothic"/>
                <a:ea typeface="Malgun Gothic"/>
                <a:cs typeface="Malgun Gothic"/>
                <a:sym typeface="Malgun Gothic"/>
              </a:rPr>
              <a:t>의 약어로 </a:t>
            </a:r>
            <a:endParaRPr sz="1800">
              <a:solidFill>
                <a:srgbClr val="3F3F3F"/>
              </a:solidFill>
              <a:latin typeface="Malgun Gothic"/>
              <a:ea typeface="Malgun Gothic"/>
              <a:cs typeface="Malgun Gothic"/>
              <a:sym typeface="Malgun Gothic"/>
            </a:endParaRPr>
          </a:p>
          <a:p>
            <a:pPr indent="0" lvl="0" marL="0" marR="0" rtl="0" algn="l">
              <a:lnSpc>
                <a:spcPct val="150000"/>
              </a:lnSpc>
              <a:spcBef>
                <a:spcPts val="0"/>
              </a:spcBef>
              <a:spcAft>
                <a:spcPts val="0"/>
              </a:spcAft>
              <a:buNone/>
            </a:pPr>
            <a:r>
              <a:rPr lang="ko-KR" sz="1800">
                <a:solidFill>
                  <a:srgbClr val="3F3F3F"/>
                </a:solidFill>
                <a:latin typeface="Malgun Gothic"/>
                <a:ea typeface="Malgun Gothic"/>
                <a:cs typeface="Malgun Gothic"/>
                <a:sym typeface="Malgun Gothic"/>
              </a:rPr>
              <a:t>자재/기계/인력 및 수요를 동기화하여 생산계획과 일정계획을 수립하는 </a:t>
            </a:r>
            <a:r>
              <a:rPr b="1" lang="ko-KR" sz="1800">
                <a:solidFill>
                  <a:srgbClr val="3F3F3F"/>
                </a:solidFill>
                <a:latin typeface="Malgun Gothic"/>
                <a:ea typeface="Malgun Gothic"/>
                <a:cs typeface="Malgun Gothic"/>
                <a:sym typeface="Malgun Gothic"/>
              </a:rPr>
              <a:t>의사결정 툴</a:t>
            </a:r>
            <a:r>
              <a:rPr lang="ko-KR" sz="1800">
                <a:solidFill>
                  <a:srgbClr val="3F3F3F"/>
                </a:solidFill>
                <a:latin typeface="Malgun Gothic"/>
                <a:ea typeface="Malgun Gothic"/>
                <a:cs typeface="Malgun Gothic"/>
                <a:sym typeface="Malgun Gothic"/>
              </a:rPr>
              <a:t>이다</a:t>
            </a:r>
            <a:endParaRPr sz="1800">
              <a:solidFill>
                <a:srgbClr val="3F3F3F"/>
              </a:solidFill>
              <a:latin typeface="Malgun Gothic"/>
              <a:ea typeface="Malgun Gothic"/>
              <a:cs typeface="Malgun Gothic"/>
              <a:sym typeface="Malgun Gothic"/>
            </a:endParaRPr>
          </a:p>
          <a:p>
            <a:pPr indent="0" lvl="0" marL="0" marR="0" rtl="0" algn="l">
              <a:spcBef>
                <a:spcPts val="0"/>
              </a:spcBef>
              <a:spcAft>
                <a:spcPts val="0"/>
              </a:spcAft>
              <a:buNone/>
            </a:pPr>
            <a:r>
              <a:t/>
            </a:r>
            <a:endParaRPr sz="1800">
              <a:solidFill>
                <a:schemeClr val="dk1"/>
              </a:solidFill>
              <a:latin typeface="Malgun Gothic"/>
              <a:ea typeface="Malgun Gothic"/>
              <a:cs typeface="Malgun Gothic"/>
              <a:sym typeface="Malgun Gothic"/>
            </a:endParaRPr>
          </a:p>
        </p:txBody>
      </p:sp>
      <p:pic>
        <p:nvPicPr>
          <p:cNvPr descr="블랙, 어둠이(가) 표시된 사진&#10;&#10;자동 생성된 설명" id="273" name="Google Shape;273;p7"/>
          <p:cNvPicPr preferRelativeResize="0"/>
          <p:nvPr/>
        </p:nvPicPr>
        <p:blipFill rotWithShape="1">
          <a:blip r:embed="rId3">
            <a:alphaModFix/>
          </a:blip>
          <a:srcRect b="0" l="0" r="0" t="0"/>
          <a:stretch/>
        </p:blipFill>
        <p:spPr>
          <a:xfrm>
            <a:off x="8525876" y="2124844"/>
            <a:ext cx="1381876" cy="1381876"/>
          </a:xfrm>
          <a:prstGeom prst="rect">
            <a:avLst/>
          </a:prstGeom>
          <a:noFill/>
          <a:ln>
            <a:noFill/>
          </a:ln>
        </p:spPr>
      </p:pic>
      <p:pic>
        <p:nvPicPr>
          <p:cNvPr descr="스크린샷, 직사각형이(가) 표시된 사진&#10;&#10;자동 생성된 설명" id="274" name="Google Shape;274;p7"/>
          <p:cNvPicPr preferRelativeResize="0"/>
          <p:nvPr/>
        </p:nvPicPr>
        <p:blipFill rotWithShape="1">
          <a:blip r:embed="rId4">
            <a:alphaModFix/>
          </a:blip>
          <a:srcRect b="0" l="0" r="0" t="0"/>
          <a:stretch/>
        </p:blipFill>
        <p:spPr>
          <a:xfrm>
            <a:off x="5021026" y="3506720"/>
            <a:ext cx="2260901" cy="2260901"/>
          </a:xfrm>
          <a:prstGeom prst="rect">
            <a:avLst/>
          </a:prstGeom>
          <a:noFill/>
          <a:ln>
            <a:noFill/>
          </a:ln>
        </p:spPr>
      </p:pic>
      <p:pic>
        <p:nvPicPr>
          <p:cNvPr descr="직사각형, 스크린샷이(가) 표시된 사진&#10;&#10;자동 생성된 설명" id="275" name="Google Shape;275;p7"/>
          <p:cNvPicPr preferRelativeResize="0"/>
          <p:nvPr/>
        </p:nvPicPr>
        <p:blipFill rotWithShape="1">
          <a:blip r:embed="rId5">
            <a:alphaModFix/>
          </a:blip>
          <a:srcRect b="0" l="0" r="0" t="0"/>
          <a:stretch/>
        </p:blipFill>
        <p:spPr>
          <a:xfrm>
            <a:off x="9982200" y="4637170"/>
            <a:ext cx="1788278" cy="1788278"/>
          </a:xfrm>
          <a:prstGeom prst="rect">
            <a:avLst/>
          </a:prstGeom>
          <a:noFill/>
          <a:ln>
            <a:noFill/>
          </a:ln>
        </p:spPr>
      </p:pic>
      <p:pic>
        <p:nvPicPr>
          <p:cNvPr descr="블랙, 어둠이(가) 표시된 사진&#10;&#10;자동 생성된 설명" id="276" name="Google Shape;276;p7"/>
          <p:cNvPicPr preferRelativeResize="0"/>
          <p:nvPr/>
        </p:nvPicPr>
        <p:blipFill rotWithShape="1">
          <a:blip r:embed="rId6">
            <a:alphaModFix/>
          </a:blip>
          <a:srcRect b="0" l="0" r="0" t="0"/>
          <a:stretch/>
        </p:blipFill>
        <p:spPr>
          <a:xfrm>
            <a:off x="7420012" y="3462639"/>
            <a:ext cx="2260901" cy="2260901"/>
          </a:xfrm>
          <a:prstGeom prst="rect">
            <a:avLst/>
          </a:prstGeom>
          <a:noFill/>
          <a:ln>
            <a:noFill/>
          </a:ln>
        </p:spPr>
      </p:pic>
      <p:sp>
        <p:nvSpPr>
          <p:cNvPr id="277" name="Google Shape;277;p7"/>
          <p:cNvSpPr/>
          <p:nvPr/>
        </p:nvSpPr>
        <p:spPr>
          <a:xfrm>
            <a:off x="7796253" y="4019136"/>
            <a:ext cx="1512916" cy="118156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3200">
                <a:solidFill>
                  <a:srgbClr val="262626"/>
                </a:solidFill>
                <a:latin typeface="Malgun Gothic"/>
                <a:ea typeface="Malgun Gothic"/>
                <a:cs typeface="Malgun Gothic"/>
                <a:sym typeface="Malgun Gothic"/>
              </a:rPr>
              <a:t>APS</a:t>
            </a:r>
            <a:endParaRPr b="1" sz="1800">
              <a:solidFill>
                <a:srgbClr val="262626"/>
              </a:solidFill>
              <a:latin typeface="Malgun Gothic"/>
              <a:ea typeface="Malgun Gothic"/>
              <a:cs typeface="Malgun Gothic"/>
              <a:sym typeface="Malgun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descr="부분적으로 선택 표시된 클립보드 단색으로 채워진" id="283" name="Google Shape;283;p8"/>
          <p:cNvPicPr preferRelativeResize="0"/>
          <p:nvPr/>
        </p:nvPicPr>
        <p:blipFill rotWithShape="1">
          <a:blip r:embed="rId3">
            <a:alphaModFix/>
          </a:blip>
          <a:srcRect b="0" l="0" r="0" t="0"/>
          <a:stretch/>
        </p:blipFill>
        <p:spPr>
          <a:xfrm>
            <a:off x="757423" y="4821584"/>
            <a:ext cx="1384531" cy="1384531"/>
          </a:xfrm>
          <a:prstGeom prst="rect">
            <a:avLst/>
          </a:prstGeom>
          <a:noFill/>
          <a:ln>
            <a:noFill/>
          </a:ln>
        </p:spPr>
      </p:pic>
      <p:pic>
        <p:nvPicPr>
          <p:cNvPr descr="컴퓨터 단색으로 채워진" id="284" name="Google Shape;284;p8"/>
          <p:cNvPicPr preferRelativeResize="0"/>
          <p:nvPr/>
        </p:nvPicPr>
        <p:blipFill rotWithShape="1">
          <a:blip r:embed="rId4">
            <a:alphaModFix/>
          </a:blip>
          <a:srcRect b="0" l="0" r="0" t="0"/>
          <a:stretch/>
        </p:blipFill>
        <p:spPr>
          <a:xfrm>
            <a:off x="714963" y="1387693"/>
            <a:ext cx="1697551" cy="1505466"/>
          </a:xfrm>
          <a:prstGeom prst="rect">
            <a:avLst/>
          </a:prstGeom>
          <a:noFill/>
          <a:ln>
            <a:noFill/>
          </a:ln>
        </p:spPr>
      </p:pic>
      <p:sp>
        <p:nvSpPr>
          <p:cNvPr id="285" name="Google Shape;285;p8"/>
          <p:cNvSpPr txBox="1"/>
          <p:nvPr/>
        </p:nvSpPr>
        <p:spPr>
          <a:xfrm>
            <a:off x="987941" y="1837074"/>
            <a:ext cx="60305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1" i="0" lang="ko-KR" sz="1800" u="none" cap="none" strike="noStrike">
                <a:solidFill>
                  <a:srgbClr val="000000"/>
                </a:solidFill>
                <a:latin typeface="Malgun Gothic"/>
                <a:ea typeface="Malgun Gothic"/>
                <a:cs typeface="Malgun Gothic"/>
                <a:sym typeface="Malgun Gothic"/>
              </a:rPr>
              <a:t>ERP</a:t>
            </a:r>
            <a:endParaRPr b="1" i="0" sz="1800" u="none" cap="none" strike="noStrike">
              <a:solidFill>
                <a:srgbClr val="000000"/>
              </a:solidFill>
              <a:latin typeface="Malgun Gothic"/>
              <a:ea typeface="Malgun Gothic"/>
              <a:cs typeface="Malgun Gothic"/>
              <a:sym typeface="Malgun Gothic"/>
            </a:endParaRPr>
          </a:p>
        </p:txBody>
      </p:sp>
      <p:sp>
        <p:nvSpPr>
          <p:cNvPr id="286" name="Google Shape;286;p8"/>
          <p:cNvSpPr txBox="1"/>
          <p:nvPr/>
        </p:nvSpPr>
        <p:spPr>
          <a:xfrm>
            <a:off x="453828" y="2525401"/>
            <a:ext cx="205537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100"/>
              <a:buFont typeface="Malgun Gothic"/>
              <a:buNone/>
            </a:pPr>
            <a:r>
              <a:rPr b="1" i="0" lang="ko-KR" sz="1100" u="none" cap="none" strike="noStrike">
                <a:solidFill>
                  <a:srgbClr val="3F3F3F"/>
                </a:solidFill>
                <a:latin typeface="Malgun Gothic"/>
                <a:ea typeface="Malgun Gothic"/>
                <a:cs typeface="Malgun Gothic"/>
                <a:sym typeface="Malgun Gothic"/>
              </a:rPr>
              <a:t>E</a:t>
            </a:r>
            <a:r>
              <a:rPr b="0" i="0" lang="ko-KR" sz="1100" u="none" cap="none" strike="noStrike">
                <a:solidFill>
                  <a:srgbClr val="3F3F3F"/>
                </a:solidFill>
                <a:latin typeface="Malgun Gothic"/>
                <a:ea typeface="Malgun Gothic"/>
                <a:cs typeface="Malgun Gothic"/>
                <a:sym typeface="Malgun Gothic"/>
              </a:rPr>
              <a:t>nterprise </a:t>
            </a:r>
            <a:r>
              <a:rPr b="1" i="0" lang="ko-KR" sz="1100" u="none" cap="none" strike="noStrike">
                <a:solidFill>
                  <a:srgbClr val="3F3F3F"/>
                </a:solidFill>
                <a:latin typeface="Malgun Gothic"/>
                <a:ea typeface="Malgun Gothic"/>
                <a:cs typeface="Malgun Gothic"/>
                <a:sym typeface="Malgun Gothic"/>
              </a:rPr>
              <a:t>R</a:t>
            </a:r>
            <a:r>
              <a:rPr b="0" i="0" lang="ko-KR" sz="1100" u="none" cap="none" strike="noStrike">
                <a:solidFill>
                  <a:srgbClr val="3F3F3F"/>
                </a:solidFill>
                <a:latin typeface="Malgun Gothic"/>
                <a:ea typeface="Malgun Gothic"/>
                <a:cs typeface="Malgun Gothic"/>
                <a:sym typeface="Malgun Gothic"/>
              </a:rPr>
              <a:t>esource </a:t>
            </a:r>
            <a:r>
              <a:rPr b="1" i="0" lang="ko-KR" sz="1100" u="none" cap="none" strike="noStrike">
                <a:solidFill>
                  <a:srgbClr val="3F3F3F"/>
                </a:solidFill>
                <a:latin typeface="Malgun Gothic"/>
                <a:ea typeface="Malgun Gothic"/>
                <a:cs typeface="Malgun Gothic"/>
                <a:sym typeface="Malgun Gothic"/>
              </a:rPr>
              <a:t>P</a:t>
            </a:r>
            <a:r>
              <a:rPr b="0" i="0" lang="ko-KR" sz="1100" u="none" cap="none" strike="noStrike">
                <a:solidFill>
                  <a:srgbClr val="3F3F3F"/>
                </a:solidFill>
                <a:latin typeface="Malgun Gothic"/>
                <a:ea typeface="Malgun Gothic"/>
                <a:cs typeface="Malgun Gothic"/>
                <a:sym typeface="Malgun Gothic"/>
              </a:rPr>
              <a:t>lanning</a:t>
            </a:r>
            <a:endParaRPr b="0" i="0" sz="1100" u="none" cap="none" strike="noStrike">
              <a:solidFill>
                <a:srgbClr val="3F3F3F"/>
              </a:solidFill>
              <a:latin typeface="Malgun Gothic"/>
              <a:ea typeface="Malgun Gothic"/>
              <a:cs typeface="Malgun Gothic"/>
              <a:sym typeface="Malgun Gothic"/>
            </a:endParaRPr>
          </a:p>
        </p:txBody>
      </p:sp>
      <p:sp>
        <p:nvSpPr>
          <p:cNvPr id="287" name="Google Shape;287;p8"/>
          <p:cNvSpPr txBox="1"/>
          <p:nvPr/>
        </p:nvSpPr>
        <p:spPr>
          <a:xfrm>
            <a:off x="1129455" y="5539870"/>
            <a:ext cx="77296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1" i="0" lang="ko-KR" sz="1800" u="none" cap="none" strike="noStrike">
                <a:solidFill>
                  <a:srgbClr val="000000"/>
                </a:solidFill>
                <a:latin typeface="Malgun Gothic"/>
                <a:ea typeface="Malgun Gothic"/>
                <a:cs typeface="Malgun Gothic"/>
                <a:sym typeface="Malgun Gothic"/>
              </a:rPr>
              <a:t>MES</a:t>
            </a:r>
            <a:r>
              <a:rPr b="0" i="0" lang="ko-KR" sz="1800" u="none" cap="none" strike="noStrike">
                <a:solidFill>
                  <a:srgbClr val="000000"/>
                </a:solidFill>
                <a:latin typeface="Malgun Gothic"/>
                <a:ea typeface="Malgun Gothic"/>
                <a:cs typeface="Malgun Gothic"/>
                <a:sym typeface="Malgun Gothic"/>
              </a:rPr>
              <a:t> </a:t>
            </a:r>
            <a:endParaRPr b="0" i="0" sz="1800" u="none" cap="none" strike="noStrike">
              <a:solidFill>
                <a:srgbClr val="000000"/>
              </a:solidFill>
              <a:latin typeface="Malgun Gothic"/>
              <a:ea typeface="Malgun Gothic"/>
              <a:cs typeface="Malgun Gothic"/>
              <a:sym typeface="Malgun Gothic"/>
            </a:endParaRPr>
          </a:p>
        </p:txBody>
      </p:sp>
      <p:sp>
        <p:nvSpPr>
          <p:cNvPr id="288" name="Google Shape;288;p8"/>
          <p:cNvSpPr txBox="1"/>
          <p:nvPr/>
        </p:nvSpPr>
        <p:spPr>
          <a:xfrm>
            <a:off x="453828" y="6147997"/>
            <a:ext cx="206659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100"/>
              <a:buFont typeface="Arial"/>
              <a:buNone/>
            </a:pPr>
            <a:r>
              <a:rPr b="1" i="0" lang="ko-KR" sz="1100" u="none" cap="none" strike="noStrike">
                <a:solidFill>
                  <a:srgbClr val="3F3F3F"/>
                </a:solidFill>
                <a:latin typeface="Arial"/>
                <a:ea typeface="Arial"/>
                <a:cs typeface="Arial"/>
                <a:sym typeface="Arial"/>
              </a:rPr>
              <a:t>M</a:t>
            </a:r>
            <a:r>
              <a:rPr b="0" i="0" lang="ko-KR" sz="1100" u="none" cap="none" strike="noStrike">
                <a:solidFill>
                  <a:srgbClr val="3F3F3F"/>
                </a:solidFill>
                <a:latin typeface="Arial"/>
                <a:ea typeface="Arial"/>
                <a:cs typeface="Arial"/>
                <a:sym typeface="Arial"/>
              </a:rPr>
              <a:t>anufacturing </a:t>
            </a:r>
            <a:r>
              <a:rPr b="1" i="0" lang="ko-KR" sz="1100" u="none" cap="none" strike="noStrike">
                <a:solidFill>
                  <a:srgbClr val="3F3F3F"/>
                </a:solidFill>
                <a:latin typeface="Arial"/>
                <a:ea typeface="Arial"/>
                <a:cs typeface="Arial"/>
                <a:sym typeface="Arial"/>
              </a:rPr>
              <a:t>E</a:t>
            </a:r>
            <a:r>
              <a:rPr b="0" i="0" lang="ko-KR" sz="1100" u="none" cap="none" strike="noStrike">
                <a:solidFill>
                  <a:srgbClr val="3F3F3F"/>
                </a:solidFill>
                <a:latin typeface="Arial"/>
                <a:ea typeface="Arial"/>
                <a:cs typeface="Arial"/>
                <a:sym typeface="Arial"/>
              </a:rPr>
              <a:t>xecution </a:t>
            </a:r>
            <a:r>
              <a:rPr b="1" i="0" lang="ko-KR" sz="1100" u="none" cap="none" strike="noStrike">
                <a:solidFill>
                  <a:srgbClr val="3F3F3F"/>
                </a:solidFill>
                <a:latin typeface="Arial"/>
                <a:ea typeface="Arial"/>
                <a:cs typeface="Arial"/>
                <a:sym typeface="Arial"/>
              </a:rPr>
              <a:t>S</a:t>
            </a:r>
            <a:r>
              <a:rPr b="0" i="0" lang="ko-KR" sz="1100" u="none" cap="none" strike="noStrike">
                <a:solidFill>
                  <a:srgbClr val="3F3F3F"/>
                </a:solidFill>
                <a:latin typeface="Arial"/>
                <a:ea typeface="Arial"/>
                <a:cs typeface="Arial"/>
                <a:sym typeface="Arial"/>
              </a:rPr>
              <a:t>ystem</a:t>
            </a:r>
            <a:endParaRPr b="0" i="0" sz="1800" u="none" cap="none" strike="noStrike">
              <a:solidFill>
                <a:srgbClr val="3F3F3F"/>
              </a:solidFill>
              <a:latin typeface="Malgun Gothic"/>
              <a:ea typeface="Malgun Gothic"/>
              <a:cs typeface="Malgun Gothic"/>
              <a:sym typeface="Malgun Gothic"/>
            </a:endParaRPr>
          </a:p>
        </p:txBody>
      </p:sp>
      <p:sp>
        <p:nvSpPr>
          <p:cNvPr id="289" name="Google Shape;289;p8"/>
          <p:cNvSpPr txBox="1"/>
          <p:nvPr/>
        </p:nvSpPr>
        <p:spPr>
          <a:xfrm>
            <a:off x="2892927" y="502584"/>
            <a:ext cx="147829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00000"/>
              </a:buClr>
              <a:buSzPts val="1800"/>
              <a:buFont typeface="Malgun Gothic"/>
              <a:buNone/>
            </a:pPr>
            <a:r>
              <a:rPr b="1" i="0" lang="ko-KR" sz="1800" u="none" cap="none" strike="noStrike">
                <a:solidFill>
                  <a:srgbClr val="C00000"/>
                </a:solidFill>
                <a:latin typeface="Malgun Gothic"/>
                <a:ea typeface="Malgun Gothic"/>
                <a:cs typeface="Malgun Gothic"/>
                <a:sym typeface="Malgun Gothic"/>
              </a:rPr>
              <a:t>+APS시스템</a:t>
            </a:r>
            <a:endParaRPr/>
          </a:p>
        </p:txBody>
      </p:sp>
      <p:pic>
        <p:nvPicPr>
          <p:cNvPr descr="브라우저 창 윤곽선" id="290" name="Google Shape;290;p8"/>
          <p:cNvPicPr preferRelativeResize="0"/>
          <p:nvPr/>
        </p:nvPicPr>
        <p:blipFill rotWithShape="1">
          <a:blip r:embed="rId5">
            <a:alphaModFix/>
          </a:blip>
          <a:srcRect b="0" l="0" r="0" t="0"/>
          <a:stretch/>
        </p:blipFill>
        <p:spPr>
          <a:xfrm>
            <a:off x="632739" y="3065115"/>
            <a:ext cx="1697551" cy="1683782"/>
          </a:xfrm>
          <a:prstGeom prst="rect">
            <a:avLst/>
          </a:prstGeom>
          <a:noFill/>
          <a:ln>
            <a:noFill/>
          </a:ln>
        </p:spPr>
      </p:pic>
      <p:sp>
        <p:nvSpPr>
          <p:cNvPr id="291" name="Google Shape;291;p8"/>
          <p:cNvSpPr txBox="1"/>
          <p:nvPr/>
        </p:nvSpPr>
        <p:spPr>
          <a:xfrm>
            <a:off x="1129455" y="3809780"/>
            <a:ext cx="64046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Malgun Gothic"/>
              <a:buNone/>
            </a:pPr>
            <a:r>
              <a:rPr b="1" i="0" lang="ko-KR" sz="1800" u="none" cap="none" strike="noStrike">
                <a:solidFill>
                  <a:srgbClr val="000000"/>
                </a:solidFill>
                <a:latin typeface="Malgun Gothic"/>
                <a:ea typeface="Malgun Gothic"/>
                <a:cs typeface="Malgun Gothic"/>
                <a:sym typeface="Malgun Gothic"/>
              </a:rPr>
              <a:t>APS</a:t>
            </a:r>
            <a:endParaRPr b="1" i="0" sz="1800" u="none" cap="none" strike="noStrike">
              <a:solidFill>
                <a:srgbClr val="000000"/>
              </a:solidFill>
              <a:latin typeface="Malgun Gothic"/>
              <a:ea typeface="Malgun Gothic"/>
              <a:cs typeface="Malgun Gothic"/>
              <a:sym typeface="Malgun Gothic"/>
            </a:endParaRPr>
          </a:p>
        </p:txBody>
      </p:sp>
      <p:cxnSp>
        <p:nvCxnSpPr>
          <p:cNvPr id="292" name="Google Shape;292;p8"/>
          <p:cNvCxnSpPr/>
          <p:nvPr/>
        </p:nvCxnSpPr>
        <p:spPr>
          <a:xfrm>
            <a:off x="3816926" y="2673264"/>
            <a:ext cx="18735" cy="1142812"/>
          </a:xfrm>
          <a:prstGeom prst="straightConnector1">
            <a:avLst/>
          </a:prstGeom>
          <a:noFill/>
          <a:ln cap="flat" cmpd="sng" w="38100">
            <a:solidFill>
              <a:schemeClr val="dk1"/>
            </a:solidFill>
            <a:prstDash val="solid"/>
            <a:miter lim="800000"/>
            <a:headEnd len="sm" w="sm" type="none"/>
            <a:tailEnd len="med" w="med" type="triangle"/>
          </a:ln>
        </p:spPr>
      </p:cxnSp>
      <p:sp>
        <p:nvSpPr>
          <p:cNvPr id="293" name="Google Shape;293;p8"/>
          <p:cNvSpPr txBox="1"/>
          <p:nvPr/>
        </p:nvSpPr>
        <p:spPr>
          <a:xfrm>
            <a:off x="3988385" y="6434942"/>
            <a:ext cx="3169457" cy="5309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1050"/>
              <a:buFont typeface="Malgun Gothic"/>
              <a:buNone/>
            </a:pPr>
            <a:r>
              <a:rPr b="1" i="0" lang="ko-KR" sz="1050" u="none" cap="none" strike="noStrike">
                <a:solidFill>
                  <a:srgbClr val="3F3F3F"/>
                </a:solidFill>
                <a:latin typeface="Malgun Gothic"/>
                <a:ea typeface="Malgun Gothic"/>
                <a:cs typeface="Malgun Gothic"/>
                <a:sym typeface="Malgun Gothic"/>
              </a:rPr>
              <a:t>A</a:t>
            </a:r>
            <a:r>
              <a:rPr b="0" i="0" lang="ko-KR" sz="1050" u="none" cap="none" strike="noStrike">
                <a:solidFill>
                  <a:srgbClr val="3F3F3F"/>
                </a:solidFill>
                <a:latin typeface="Malgun Gothic"/>
                <a:ea typeface="Malgun Gothic"/>
                <a:cs typeface="Malgun Gothic"/>
                <a:sym typeface="Malgun Gothic"/>
              </a:rPr>
              <a:t>dvanced </a:t>
            </a:r>
            <a:r>
              <a:rPr b="1" i="0" lang="ko-KR" sz="1050" u="none" cap="none" strike="noStrike">
                <a:solidFill>
                  <a:srgbClr val="3F3F3F"/>
                </a:solidFill>
                <a:latin typeface="Malgun Gothic"/>
                <a:ea typeface="Malgun Gothic"/>
                <a:cs typeface="Malgun Gothic"/>
                <a:sym typeface="Malgun Gothic"/>
              </a:rPr>
              <a:t>P</a:t>
            </a:r>
            <a:r>
              <a:rPr b="0" i="0" lang="ko-KR" sz="1050" u="none" cap="none" strike="noStrike">
                <a:solidFill>
                  <a:srgbClr val="3F3F3F"/>
                </a:solidFill>
                <a:latin typeface="Malgun Gothic"/>
                <a:ea typeface="Malgun Gothic"/>
                <a:cs typeface="Malgun Gothic"/>
                <a:sym typeface="Malgun Gothic"/>
              </a:rPr>
              <a:t>lanning </a:t>
            </a:r>
            <a:r>
              <a:rPr b="1" i="0" lang="ko-KR" sz="1050" u="none" cap="none" strike="noStrike">
                <a:solidFill>
                  <a:srgbClr val="3F3F3F"/>
                </a:solidFill>
                <a:latin typeface="Malgun Gothic"/>
                <a:ea typeface="Malgun Gothic"/>
                <a:cs typeface="Malgun Gothic"/>
                <a:sym typeface="Malgun Gothic"/>
              </a:rPr>
              <a:t>S</a:t>
            </a:r>
            <a:r>
              <a:rPr b="0" i="0" lang="ko-KR" sz="1050" u="none" cap="none" strike="noStrike">
                <a:solidFill>
                  <a:srgbClr val="3F3F3F"/>
                </a:solidFill>
                <a:latin typeface="Malgun Gothic"/>
                <a:ea typeface="Malgun Gothic"/>
                <a:cs typeface="Malgun Gothic"/>
                <a:sym typeface="Malgun Gothic"/>
              </a:rPr>
              <a:t>cheduling</a:t>
            </a:r>
            <a:endParaRPr/>
          </a:p>
          <a:p>
            <a:pPr indent="0" lvl="0" marL="0" marR="0" rtl="0" algn="l">
              <a:lnSpc>
                <a:spcPct val="100000"/>
              </a:lnSpc>
              <a:spcBef>
                <a:spcPts val="0"/>
              </a:spcBef>
              <a:spcAft>
                <a:spcPts val="0"/>
              </a:spcAft>
              <a:buClr>
                <a:schemeClr val="dk1"/>
              </a:buClr>
              <a:buSzPts val="1800"/>
              <a:buFont typeface="Malgun Gothic"/>
              <a:buNone/>
            </a:pPr>
            <a:r>
              <a:t/>
            </a:r>
            <a:endParaRPr b="0" i="0" sz="1800" u="none" cap="none" strike="noStrike">
              <a:solidFill>
                <a:srgbClr val="000000"/>
              </a:solidFill>
              <a:latin typeface="Malgun Gothic"/>
              <a:ea typeface="Malgun Gothic"/>
              <a:cs typeface="Malgun Gothic"/>
              <a:sym typeface="Malgun Gothic"/>
            </a:endParaRPr>
          </a:p>
        </p:txBody>
      </p:sp>
      <p:sp>
        <p:nvSpPr>
          <p:cNvPr id="294" name="Google Shape;29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graphicFrame>
        <p:nvGraphicFramePr>
          <p:cNvPr id="295" name="Google Shape;295;p8"/>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1710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296" name="Google Shape;296;p8"/>
          <p:cNvSpPr txBox="1"/>
          <p:nvPr/>
        </p:nvSpPr>
        <p:spPr>
          <a:xfrm>
            <a:off x="596629" y="491409"/>
            <a:ext cx="244810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rgbClr val="262626"/>
                </a:solidFill>
                <a:latin typeface="Malgun Gothic"/>
                <a:ea typeface="Malgun Gothic"/>
                <a:cs typeface="Malgun Gothic"/>
                <a:sym typeface="Malgun Gothic"/>
              </a:rPr>
              <a:t>기존운영 시스템</a:t>
            </a:r>
            <a:endParaRPr b="1" sz="4000">
              <a:solidFill>
                <a:srgbClr val="262626"/>
              </a:solidFill>
              <a:latin typeface="Malgun Gothic"/>
              <a:ea typeface="Malgun Gothic"/>
              <a:cs typeface="Malgun Gothic"/>
              <a:sym typeface="Malgun Gothic"/>
            </a:endParaRPr>
          </a:p>
        </p:txBody>
      </p:sp>
      <p:sp>
        <p:nvSpPr>
          <p:cNvPr id="297" name="Google Shape;297;p8"/>
          <p:cNvSpPr/>
          <p:nvPr/>
        </p:nvSpPr>
        <p:spPr>
          <a:xfrm rot="5400000">
            <a:off x="2448514" y="3544280"/>
            <a:ext cx="907896" cy="284545"/>
          </a:xfrm>
          <a:prstGeom prst="bentUpArrow">
            <a:avLst>
              <a:gd fmla="val 2291" name="adj1"/>
              <a:gd fmla="val 7108" name="adj2"/>
              <a:gd fmla="val 13528" name="adj3"/>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98" name="Google Shape;298;p8"/>
          <p:cNvSpPr txBox="1"/>
          <p:nvPr/>
        </p:nvSpPr>
        <p:spPr>
          <a:xfrm>
            <a:off x="2457252" y="2586292"/>
            <a:ext cx="859531"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-BOM정보</a:t>
            </a:r>
            <a:endParaRPr b="1" i="0" sz="11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-수주정보</a:t>
            </a:r>
            <a:endParaRPr b="1" i="0" sz="1100" u="none" cap="none" strike="noStrike">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100"/>
              <a:buFont typeface="Malgun Gothic"/>
              <a:buNone/>
            </a:pPr>
            <a:r>
              <a:rPr b="1" i="0" lang="ko-KR" sz="1100" u="none" cap="none" strike="noStrike">
                <a:solidFill>
                  <a:srgbClr val="000000"/>
                </a:solidFill>
                <a:latin typeface="Malgun Gothic"/>
                <a:ea typeface="Malgun Gothic"/>
                <a:cs typeface="Malgun Gothic"/>
                <a:sym typeface="Malgun Gothic"/>
              </a:rPr>
              <a:t>-판매정보</a:t>
            </a:r>
            <a:endParaRPr/>
          </a:p>
        </p:txBody>
      </p:sp>
      <p:sp>
        <p:nvSpPr>
          <p:cNvPr id="299" name="Google Shape;299;p8"/>
          <p:cNvSpPr/>
          <p:nvPr/>
        </p:nvSpPr>
        <p:spPr>
          <a:xfrm>
            <a:off x="3211404" y="3866680"/>
            <a:ext cx="1258099" cy="530915"/>
          </a:xfrm>
          <a:prstGeom prst="rect">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0" name="Google Shape;300;p8"/>
          <p:cNvSpPr txBox="1"/>
          <p:nvPr/>
        </p:nvSpPr>
        <p:spPr>
          <a:xfrm>
            <a:off x="3338266" y="3974890"/>
            <a:ext cx="10551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600">
                <a:solidFill>
                  <a:schemeClr val="dk1"/>
                </a:solidFill>
                <a:latin typeface="Malgun Gothic"/>
                <a:ea typeface="Malgun Gothic"/>
                <a:cs typeface="Malgun Gothic"/>
                <a:sym typeface="Malgun Gothic"/>
              </a:rPr>
              <a:t>수요예측</a:t>
            </a:r>
            <a:endParaRPr b="1" sz="1600">
              <a:solidFill>
                <a:schemeClr val="dk1"/>
              </a:solidFill>
              <a:latin typeface="Malgun Gothic"/>
              <a:ea typeface="Malgun Gothic"/>
              <a:cs typeface="Malgun Gothic"/>
              <a:sym typeface="Malgun Gothic"/>
            </a:endParaRPr>
          </a:p>
        </p:txBody>
      </p:sp>
      <p:sp>
        <p:nvSpPr>
          <p:cNvPr id="301" name="Google Shape;301;p8"/>
          <p:cNvSpPr txBox="1"/>
          <p:nvPr/>
        </p:nvSpPr>
        <p:spPr>
          <a:xfrm>
            <a:off x="3205026" y="2435038"/>
            <a:ext cx="137088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Malgun Gothic"/>
              <a:buNone/>
            </a:pPr>
            <a:r>
              <a:rPr b="1" lang="ko-KR" sz="1200">
                <a:solidFill>
                  <a:srgbClr val="000000"/>
                </a:solidFill>
                <a:latin typeface="Malgun Gothic"/>
                <a:ea typeface="Malgun Gothic"/>
                <a:cs typeface="Malgun Gothic"/>
                <a:sym typeface="Malgun Gothic"/>
              </a:rPr>
              <a:t>반기 별 사업계획</a:t>
            </a:r>
            <a:endParaRPr b="1" i="0" sz="1200" u="none" cap="none" strike="noStrike">
              <a:solidFill>
                <a:srgbClr val="000000"/>
              </a:solidFill>
              <a:latin typeface="Malgun Gothic"/>
              <a:ea typeface="Malgun Gothic"/>
              <a:cs typeface="Malgun Gothic"/>
              <a:sym typeface="Malgun Gothic"/>
            </a:endParaRPr>
          </a:p>
        </p:txBody>
      </p:sp>
      <p:cxnSp>
        <p:nvCxnSpPr>
          <p:cNvPr id="302" name="Google Shape;302;p8"/>
          <p:cNvCxnSpPr/>
          <p:nvPr/>
        </p:nvCxnSpPr>
        <p:spPr>
          <a:xfrm>
            <a:off x="4549036" y="4096984"/>
            <a:ext cx="735885" cy="0"/>
          </a:xfrm>
          <a:prstGeom prst="straightConnector1">
            <a:avLst/>
          </a:prstGeom>
          <a:noFill/>
          <a:ln cap="flat" cmpd="sng" w="9525">
            <a:solidFill>
              <a:schemeClr val="dk1"/>
            </a:solidFill>
            <a:prstDash val="solid"/>
            <a:miter lim="800000"/>
            <a:headEnd len="sm" w="sm" type="none"/>
            <a:tailEnd len="med" w="med" type="triangle"/>
          </a:ln>
        </p:spPr>
      </p:cxnSp>
      <p:sp>
        <p:nvSpPr>
          <p:cNvPr id="303" name="Google Shape;303;p8"/>
          <p:cNvSpPr txBox="1"/>
          <p:nvPr/>
        </p:nvSpPr>
        <p:spPr>
          <a:xfrm>
            <a:off x="4628654" y="3879068"/>
            <a:ext cx="49244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Malgun Gothic"/>
              <a:buNone/>
            </a:pPr>
            <a:r>
              <a:rPr b="1" lang="ko-KR" sz="1200">
                <a:solidFill>
                  <a:srgbClr val="000000"/>
                </a:solidFill>
                <a:latin typeface="Malgun Gothic"/>
                <a:ea typeface="Malgun Gothic"/>
                <a:cs typeface="Malgun Gothic"/>
                <a:sym typeface="Malgun Gothic"/>
              </a:rPr>
              <a:t>수요</a:t>
            </a:r>
            <a:endParaRPr b="1" i="0" sz="1200" u="none" cap="none" strike="noStrike">
              <a:solidFill>
                <a:srgbClr val="000000"/>
              </a:solidFill>
              <a:latin typeface="Malgun Gothic"/>
              <a:ea typeface="Malgun Gothic"/>
              <a:cs typeface="Malgun Gothic"/>
              <a:sym typeface="Malgun Gothic"/>
            </a:endParaRPr>
          </a:p>
        </p:txBody>
      </p:sp>
      <p:sp>
        <p:nvSpPr>
          <p:cNvPr id="304" name="Google Shape;304;p8"/>
          <p:cNvSpPr/>
          <p:nvPr/>
        </p:nvSpPr>
        <p:spPr>
          <a:xfrm>
            <a:off x="5370052" y="3833278"/>
            <a:ext cx="1258099" cy="530915"/>
          </a:xfrm>
          <a:prstGeom prst="rect">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5" name="Google Shape;305;p8"/>
          <p:cNvSpPr txBox="1"/>
          <p:nvPr/>
        </p:nvSpPr>
        <p:spPr>
          <a:xfrm>
            <a:off x="5496914" y="3941488"/>
            <a:ext cx="10551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600">
                <a:solidFill>
                  <a:schemeClr val="dk1"/>
                </a:solidFill>
                <a:latin typeface="Malgun Gothic"/>
                <a:ea typeface="Malgun Gothic"/>
                <a:cs typeface="Malgun Gothic"/>
                <a:sym typeface="Malgun Gothic"/>
              </a:rPr>
              <a:t>생산계획</a:t>
            </a:r>
            <a:endParaRPr/>
          </a:p>
        </p:txBody>
      </p:sp>
      <p:cxnSp>
        <p:nvCxnSpPr>
          <p:cNvPr id="306" name="Google Shape;306;p8"/>
          <p:cNvCxnSpPr/>
          <p:nvPr/>
        </p:nvCxnSpPr>
        <p:spPr>
          <a:xfrm rot="10800000">
            <a:off x="5975773" y="3285434"/>
            <a:ext cx="0" cy="530642"/>
          </a:xfrm>
          <a:prstGeom prst="straightConnector1">
            <a:avLst/>
          </a:prstGeom>
          <a:noFill/>
          <a:ln cap="flat" cmpd="sng" w="9525">
            <a:solidFill>
              <a:schemeClr val="dk1"/>
            </a:solidFill>
            <a:prstDash val="solid"/>
            <a:miter lim="800000"/>
            <a:headEnd len="sm" w="sm" type="none"/>
            <a:tailEnd len="med" w="med" type="triangle"/>
          </a:ln>
        </p:spPr>
      </p:cxnSp>
      <p:sp>
        <p:nvSpPr>
          <p:cNvPr id="307" name="Google Shape;307;p8"/>
          <p:cNvSpPr/>
          <p:nvPr/>
        </p:nvSpPr>
        <p:spPr>
          <a:xfrm>
            <a:off x="5370052" y="2683365"/>
            <a:ext cx="1258099" cy="530915"/>
          </a:xfrm>
          <a:prstGeom prst="rect">
            <a:avLst/>
          </a:prstGeom>
          <a:solidFill>
            <a:srgbClr val="A5A5A5"/>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08" name="Google Shape;308;p8"/>
          <p:cNvSpPr txBox="1"/>
          <p:nvPr/>
        </p:nvSpPr>
        <p:spPr>
          <a:xfrm>
            <a:off x="5709856" y="2791575"/>
            <a:ext cx="105519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1600">
                <a:solidFill>
                  <a:schemeClr val="dk1"/>
                </a:solidFill>
                <a:latin typeface="Malgun Gothic"/>
                <a:ea typeface="Malgun Gothic"/>
                <a:cs typeface="Malgun Gothic"/>
                <a:sym typeface="Malgun Gothic"/>
              </a:rPr>
              <a:t>MRP</a:t>
            </a:r>
            <a:endParaRPr b="1" sz="1600">
              <a:solidFill>
                <a:schemeClr val="dk1"/>
              </a:solidFill>
              <a:latin typeface="Malgun Gothic"/>
              <a:ea typeface="Malgun Gothic"/>
              <a:cs typeface="Malgun Gothic"/>
              <a:sym typeface="Malgun Gothic"/>
            </a:endParaRPr>
          </a:p>
        </p:txBody>
      </p:sp>
      <p:sp>
        <p:nvSpPr>
          <p:cNvPr id="309" name="Google Shape;309;p8"/>
          <p:cNvSpPr txBox="1"/>
          <p:nvPr/>
        </p:nvSpPr>
        <p:spPr>
          <a:xfrm>
            <a:off x="5891562" y="3409179"/>
            <a:ext cx="800219"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Malgun Gothic"/>
              <a:buNone/>
            </a:pPr>
            <a:r>
              <a:rPr b="1" lang="ko-KR" sz="1200">
                <a:solidFill>
                  <a:srgbClr val="000000"/>
                </a:solidFill>
                <a:latin typeface="Malgun Gothic"/>
                <a:ea typeface="Malgun Gothic"/>
                <a:cs typeface="Malgun Gothic"/>
                <a:sym typeface="Malgun Gothic"/>
              </a:rPr>
              <a:t>주간계획</a:t>
            </a:r>
            <a:endParaRPr b="1" i="0" sz="1200" u="none" cap="none" strike="noStrike">
              <a:solidFill>
                <a:srgbClr val="000000"/>
              </a:solidFill>
              <a:latin typeface="Malgun Gothic"/>
              <a:ea typeface="Malgun Gothic"/>
              <a:cs typeface="Malgun Gothic"/>
              <a:sym typeface="Malgun Gothic"/>
            </a:endParaRPr>
          </a:p>
        </p:txBody>
      </p:sp>
      <p:cxnSp>
        <p:nvCxnSpPr>
          <p:cNvPr id="310" name="Google Shape;310;p8"/>
          <p:cNvCxnSpPr/>
          <p:nvPr/>
        </p:nvCxnSpPr>
        <p:spPr>
          <a:xfrm rot="10800000">
            <a:off x="5977861" y="2135130"/>
            <a:ext cx="0" cy="530642"/>
          </a:xfrm>
          <a:prstGeom prst="straightConnector1">
            <a:avLst/>
          </a:prstGeom>
          <a:noFill/>
          <a:ln cap="flat" cmpd="sng" w="9525">
            <a:solidFill>
              <a:schemeClr val="dk1"/>
            </a:solidFill>
            <a:prstDash val="solid"/>
            <a:miter lim="800000"/>
            <a:headEnd len="sm" w="sm" type="none"/>
            <a:tailEnd len="med" w="med" type="triangle"/>
          </a:ln>
        </p:spPr>
      </p:cxnSp>
      <p:sp>
        <p:nvSpPr>
          <p:cNvPr id="311" name="Google Shape;311;p8"/>
          <p:cNvSpPr txBox="1"/>
          <p:nvPr/>
        </p:nvSpPr>
        <p:spPr>
          <a:xfrm>
            <a:off x="5893650" y="2258875"/>
            <a:ext cx="1107996"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Malgun Gothic"/>
              <a:buNone/>
            </a:pPr>
            <a:r>
              <a:rPr b="1" lang="ko-KR" sz="1200">
                <a:solidFill>
                  <a:srgbClr val="000000"/>
                </a:solidFill>
                <a:latin typeface="Malgun Gothic"/>
                <a:ea typeface="Malgun Gothic"/>
                <a:cs typeface="Malgun Gothic"/>
                <a:sym typeface="Malgun Gothic"/>
              </a:rPr>
              <a:t>자재소요계획</a:t>
            </a:r>
            <a:endParaRPr b="1" i="0" sz="1200" u="none" cap="none" strike="noStrike">
              <a:solidFill>
                <a:srgbClr val="000000"/>
              </a:solidFill>
              <a:latin typeface="Malgun Gothic"/>
              <a:ea typeface="Malgun Gothic"/>
              <a:cs typeface="Malgun Gothic"/>
              <a:sym typeface="Malgun Gothic"/>
            </a:endParaRPr>
          </a:p>
        </p:txBody>
      </p:sp>
      <p:sp>
        <p:nvSpPr>
          <p:cNvPr id="312" name="Google Shape;312;p8"/>
          <p:cNvSpPr txBox="1"/>
          <p:nvPr/>
        </p:nvSpPr>
        <p:spPr>
          <a:xfrm>
            <a:off x="4101769" y="1708829"/>
            <a:ext cx="95410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Malgun Gothic"/>
              <a:buNone/>
            </a:pPr>
            <a:r>
              <a:rPr b="1" lang="ko-KR" sz="1200">
                <a:solidFill>
                  <a:srgbClr val="000000"/>
                </a:solidFill>
                <a:latin typeface="Malgun Gothic"/>
                <a:ea typeface="Malgun Gothic"/>
                <a:cs typeface="Malgun Gothic"/>
                <a:sym typeface="Malgun Gothic"/>
              </a:rPr>
              <a:t>원자재재고</a:t>
            </a:r>
            <a:endParaRPr b="1" i="0" sz="1200" u="none" cap="none" strike="noStrike">
              <a:solidFill>
                <a:srgbClr val="000000"/>
              </a:solidFill>
              <a:latin typeface="Malgun Gothic"/>
              <a:ea typeface="Malgun Gothic"/>
              <a:cs typeface="Malgun Gothic"/>
              <a:sym typeface="Malgun Gothic"/>
            </a:endParaRPr>
          </a:p>
        </p:txBody>
      </p:sp>
      <p:sp>
        <p:nvSpPr>
          <p:cNvPr id="313" name="Google Shape;313;p8"/>
          <p:cNvSpPr/>
          <p:nvPr/>
        </p:nvSpPr>
        <p:spPr>
          <a:xfrm>
            <a:off x="8223822" y="1586490"/>
            <a:ext cx="1239364" cy="5457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300">
                <a:solidFill>
                  <a:schemeClr val="dk1"/>
                </a:solidFill>
                <a:latin typeface="Malgun Gothic"/>
                <a:ea typeface="Malgun Gothic"/>
                <a:cs typeface="Malgun Gothic"/>
                <a:sym typeface="Malgun Gothic"/>
              </a:rPr>
              <a:t>출하관리</a:t>
            </a:r>
            <a:endParaRPr/>
          </a:p>
        </p:txBody>
      </p:sp>
      <p:cxnSp>
        <p:nvCxnSpPr>
          <p:cNvPr id="314" name="Google Shape;314;p8"/>
          <p:cNvCxnSpPr/>
          <p:nvPr/>
        </p:nvCxnSpPr>
        <p:spPr>
          <a:xfrm>
            <a:off x="5022027" y="1847328"/>
            <a:ext cx="360068" cy="0"/>
          </a:xfrm>
          <a:prstGeom prst="straightConnector1">
            <a:avLst/>
          </a:prstGeom>
          <a:noFill/>
          <a:ln cap="flat" cmpd="sng" w="9525">
            <a:solidFill>
              <a:schemeClr val="dk1"/>
            </a:solidFill>
            <a:prstDash val="solid"/>
            <a:miter lim="800000"/>
            <a:headEnd len="sm" w="sm" type="none"/>
            <a:tailEnd len="med" w="med" type="triangle"/>
          </a:ln>
        </p:spPr>
      </p:cxnSp>
      <p:sp>
        <p:nvSpPr>
          <p:cNvPr id="315" name="Google Shape;315;p8"/>
          <p:cNvSpPr txBox="1"/>
          <p:nvPr/>
        </p:nvSpPr>
        <p:spPr>
          <a:xfrm>
            <a:off x="6953970" y="1708828"/>
            <a:ext cx="49244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Malgun Gothic"/>
              <a:buNone/>
            </a:pPr>
            <a:r>
              <a:rPr b="1" i="0" lang="ko-KR" sz="1200" u="none" cap="none" strike="noStrike">
                <a:solidFill>
                  <a:srgbClr val="000000"/>
                </a:solidFill>
                <a:latin typeface="Malgun Gothic"/>
                <a:ea typeface="Malgun Gothic"/>
                <a:cs typeface="Malgun Gothic"/>
                <a:sym typeface="Malgun Gothic"/>
              </a:rPr>
              <a:t>발주</a:t>
            </a:r>
            <a:endParaRPr/>
          </a:p>
        </p:txBody>
      </p:sp>
      <p:cxnSp>
        <p:nvCxnSpPr>
          <p:cNvPr id="316" name="Google Shape;316;p8"/>
          <p:cNvCxnSpPr/>
          <p:nvPr/>
        </p:nvCxnSpPr>
        <p:spPr>
          <a:xfrm>
            <a:off x="6654104" y="1837558"/>
            <a:ext cx="360068" cy="0"/>
          </a:xfrm>
          <a:prstGeom prst="straightConnector1">
            <a:avLst/>
          </a:prstGeom>
          <a:noFill/>
          <a:ln cap="flat" cmpd="sng" w="9525">
            <a:solidFill>
              <a:schemeClr val="dk1"/>
            </a:solidFill>
            <a:prstDash val="solid"/>
            <a:miter lim="800000"/>
            <a:headEnd len="sm" w="sm" type="none"/>
            <a:tailEnd len="med" w="med" type="triangle"/>
          </a:ln>
        </p:spPr>
      </p:cxnSp>
      <p:sp>
        <p:nvSpPr>
          <p:cNvPr id="317" name="Google Shape;317;p8"/>
          <p:cNvSpPr/>
          <p:nvPr/>
        </p:nvSpPr>
        <p:spPr>
          <a:xfrm>
            <a:off x="3937279" y="5356843"/>
            <a:ext cx="1239364" cy="5457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300">
                <a:solidFill>
                  <a:schemeClr val="dk1"/>
                </a:solidFill>
                <a:latin typeface="Malgun Gothic"/>
                <a:ea typeface="Malgun Gothic"/>
                <a:cs typeface="Malgun Gothic"/>
                <a:sym typeface="Malgun Gothic"/>
              </a:rPr>
              <a:t>진도관리</a:t>
            </a:r>
            <a:endParaRPr/>
          </a:p>
        </p:txBody>
      </p:sp>
      <p:cxnSp>
        <p:nvCxnSpPr>
          <p:cNvPr id="318" name="Google Shape;318;p8"/>
          <p:cNvCxnSpPr>
            <a:stCxn id="317" idx="0"/>
          </p:cNvCxnSpPr>
          <p:nvPr/>
        </p:nvCxnSpPr>
        <p:spPr>
          <a:xfrm flipH="1" rot="10800000">
            <a:off x="4556961" y="4397743"/>
            <a:ext cx="813000" cy="959100"/>
          </a:xfrm>
          <a:prstGeom prst="straightConnector1">
            <a:avLst/>
          </a:prstGeom>
          <a:noFill/>
          <a:ln cap="flat" cmpd="sng" w="9525">
            <a:solidFill>
              <a:schemeClr val="dk1"/>
            </a:solidFill>
            <a:prstDash val="solid"/>
            <a:miter lim="800000"/>
            <a:headEnd len="sm" w="sm" type="none"/>
            <a:tailEnd len="med" w="med" type="triangle"/>
          </a:ln>
        </p:spPr>
      </p:cxnSp>
      <p:sp>
        <p:nvSpPr>
          <p:cNvPr id="319" name="Google Shape;319;p8"/>
          <p:cNvSpPr txBox="1"/>
          <p:nvPr/>
        </p:nvSpPr>
        <p:spPr>
          <a:xfrm>
            <a:off x="4054129" y="4878477"/>
            <a:ext cx="80021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Malgun Gothic"/>
              <a:buNone/>
            </a:pPr>
            <a:r>
              <a:rPr b="1" lang="ko-KR" sz="1200">
                <a:solidFill>
                  <a:srgbClr val="000000"/>
                </a:solidFill>
                <a:latin typeface="Malgun Gothic"/>
                <a:ea typeface="Malgun Gothic"/>
                <a:cs typeface="Malgun Gothic"/>
                <a:sym typeface="Malgun Gothic"/>
              </a:rPr>
              <a:t>작업진도</a:t>
            </a:r>
            <a:endParaRPr b="1" sz="1200">
              <a:solidFill>
                <a:srgbClr val="000000"/>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200"/>
              <a:buFont typeface="Malgun Gothic"/>
              <a:buNone/>
            </a:pPr>
            <a:r>
              <a:rPr b="1" i="0" lang="ko-KR" sz="1200" u="none" cap="none" strike="noStrike">
                <a:solidFill>
                  <a:srgbClr val="000000"/>
                </a:solidFill>
                <a:latin typeface="Malgun Gothic"/>
                <a:ea typeface="Malgun Gothic"/>
                <a:cs typeface="Malgun Gothic"/>
                <a:sym typeface="Malgun Gothic"/>
              </a:rPr>
              <a:t>실 재고</a:t>
            </a:r>
            <a:endParaRPr/>
          </a:p>
        </p:txBody>
      </p:sp>
      <p:graphicFrame>
        <p:nvGraphicFramePr>
          <p:cNvPr id="320" name="Google Shape;320;p8"/>
          <p:cNvGraphicFramePr/>
          <p:nvPr/>
        </p:nvGraphicFramePr>
        <p:xfrm>
          <a:off x="8466598" y="3866680"/>
          <a:ext cx="3000000" cy="3000000"/>
        </p:xfrm>
        <a:graphic>
          <a:graphicData uri="http://schemas.openxmlformats.org/drawingml/2006/table">
            <a:tbl>
              <a:tblPr bandRow="1" firstRow="1">
                <a:noFill/>
                <a:tableStyleId>{F7C02A5C-69D2-49E6-A172-8343AE7C4110}</a:tableStyleId>
              </a:tblPr>
              <a:tblGrid>
                <a:gridCol w="619700"/>
                <a:gridCol w="3013500"/>
              </a:tblGrid>
              <a:tr h="655375">
                <a:tc rowSpan="2">
                  <a:txBody>
                    <a:bodyPr/>
                    <a:lstStyle/>
                    <a:p>
                      <a:pPr indent="0" lvl="0" marL="0" marR="0" rtl="0" algn="ctr">
                        <a:spcBef>
                          <a:spcPts val="0"/>
                        </a:spcBef>
                        <a:spcAft>
                          <a:spcPts val="0"/>
                        </a:spcAft>
                        <a:buNone/>
                      </a:pPr>
                      <a:r>
                        <a:rPr lang="ko-KR" sz="1800" u="none" cap="none" strike="noStrike">
                          <a:solidFill>
                            <a:srgbClr val="3F3F3F"/>
                          </a:solidFill>
                        </a:rPr>
                        <a:t>분석기법</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spcBef>
                          <a:spcPts val="0"/>
                        </a:spcBef>
                        <a:spcAft>
                          <a:spcPts val="0"/>
                        </a:spcAft>
                        <a:buNone/>
                      </a:pPr>
                      <a:r>
                        <a:rPr b="1" lang="ko-KR" sz="1050" u="none" cap="none" strike="noStrike">
                          <a:solidFill>
                            <a:srgbClr val="3F3F3F"/>
                          </a:solidFill>
                        </a:rPr>
                        <a:t>수요예측(시계열 분석)</a:t>
                      </a:r>
                      <a:endParaRPr/>
                    </a:p>
                    <a:p>
                      <a:pPr indent="0" lvl="0" marL="0" marR="0" rtl="0" algn="l">
                        <a:spcBef>
                          <a:spcPts val="0"/>
                        </a:spcBef>
                        <a:spcAft>
                          <a:spcPts val="0"/>
                        </a:spcAft>
                        <a:buNone/>
                      </a:pPr>
                      <a:r>
                        <a:rPr b="1" lang="ko-KR" sz="1050" u="none" cap="none" strike="noStrike">
                          <a:solidFill>
                            <a:srgbClr val="3F3F3F"/>
                          </a:solidFill>
                        </a:rPr>
                        <a:t>- SARIMA. LSTM, GRU, RNN 활용</a:t>
                      </a:r>
                      <a:endParaRPr b="0" sz="1050" u="none" cap="none" strike="noStrike">
                        <a:solidFill>
                          <a:srgbClr val="3F3F3F"/>
                        </a:solidFil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r h="370850">
                <a:tc vMerge="1"/>
                <a:tc>
                  <a:txBody>
                    <a:bodyPr/>
                    <a:lstStyle/>
                    <a:p>
                      <a:pPr indent="0" lvl="0" marL="0" marR="0" rtl="0" algn="l">
                        <a:spcBef>
                          <a:spcPts val="0"/>
                        </a:spcBef>
                        <a:spcAft>
                          <a:spcPts val="0"/>
                        </a:spcAft>
                        <a:buNone/>
                      </a:pPr>
                      <a:r>
                        <a:rPr b="1" lang="ko-KR" sz="1050" u="none" cap="none" strike="noStrike">
                          <a:solidFill>
                            <a:srgbClr val="555555"/>
                          </a:solidFill>
                        </a:rPr>
                        <a:t>생산예측(선형모델)</a:t>
                      </a:r>
                      <a:endParaRPr/>
                    </a:p>
                    <a:p>
                      <a:pPr indent="0" lvl="0" marL="0" marR="0" rtl="0" algn="l">
                        <a:spcBef>
                          <a:spcPts val="0"/>
                        </a:spcBef>
                        <a:spcAft>
                          <a:spcPts val="0"/>
                        </a:spcAft>
                        <a:buNone/>
                      </a:pPr>
                      <a:r>
                        <a:rPr b="1" lang="ko-KR" sz="1050" u="none" cap="none" strike="noStrike">
                          <a:solidFill>
                            <a:srgbClr val="555555"/>
                          </a:solidFill>
                        </a:rPr>
                        <a:t>- RIDGE, LASSO, DTR, LGBM, XGB</a:t>
                      </a:r>
                      <a:endParaRPr b="1" sz="105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solidFill>
                      <a:srgbClr val="F2F2F2"/>
                    </a:solidFill>
                  </a:tcPr>
                </a:tc>
              </a:tr>
            </a:tbl>
          </a:graphicData>
        </a:graphic>
      </p:graphicFrame>
      <p:cxnSp>
        <p:nvCxnSpPr>
          <p:cNvPr id="321" name="Google Shape;321;p8"/>
          <p:cNvCxnSpPr/>
          <p:nvPr/>
        </p:nvCxnSpPr>
        <p:spPr>
          <a:xfrm flipH="1" rot="10800000">
            <a:off x="6597985" y="2155107"/>
            <a:ext cx="1805608" cy="1688336"/>
          </a:xfrm>
          <a:prstGeom prst="straightConnector1">
            <a:avLst/>
          </a:prstGeom>
          <a:noFill/>
          <a:ln cap="flat" cmpd="sng" w="9525">
            <a:solidFill>
              <a:schemeClr val="dk1"/>
            </a:solidFill>
            <a:prstDash val="solid"/>
            <a:miter lim="800000"/>
            <a:headEnd len="sm" w="sm" type="none"/>
            <a:tailEnd len="med" w="med" type="triangle"/>
          </a:ln>
        </p:spPr>
      </p:cxnSp>
      <p:sp>
        <p:nvSpPr>
          <p:cNvPr id="322" name="Google Shape;322;p8"/>
          <p:cNvSpPr/>
          <p:nvPr/>
        </p:nvSpPr>
        <p:spPr>
          <a:xfrm>
            <a:off x="6821950" y="4432355"/>
            <a:ext cx="1239364" cy="5457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300">
                <a:solidFill>
                  <a:schemeClr val="dk1"/>
                </a:solidFill>
                <a:latin typeface="Malgun Gothic"/>
                <a:ea typeface="Malgun Gothic"/>
                <a:cs typeface="Malgun Gothic"/>
                <a:sym typeface="Malgun Gothic"/>
              </a:rPr>
              <a:t>작업지시</a:t>
            </a:r>
            <a:endParaRPr/>
          </a:p>
        </p:txBody>
      </p:sp>
      <p:sp>
        <p:nvSpPr>
          <p:cNvPr id="323" name="Google Shape;323;p8"/>
          <p:cNvSpPr txBox="1"/>
          <p:nvPr/>
        </p:nvSpPr>
        <p:spPr>
          <a:xfrm>
            <a:off x="6643805" y="4069728"/>
            <a:ext cx="850284"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Malgun Gothic"/>
              <a:buNone/>
            </a:pPr>
            <a:r>
              <a:rPr b="1" lang="ko-KR" sz="1200">
                <a:solidFill>
                  <a:srgbClr val="000000"/>
                </a:solidFill>
                <a:latin typeface="Malgun Gothic"/>
                <a:ea typeface="Malgun Gothic"/>
                <a:cs typeface="Malgun Gothic"/>
                <a:sym typeface="Malgun Gothic"/>
              </a:rPr>
              <a:t>투입계획</a:t>
            </a:r>
            <a:endParaRPr b="1" i="0" sz="1200" u="none" cap="none" strike="noStrike">
              <a:solidFill>
                <a:srgbClr val="000000"/>
              </a:solidFill>
              <a:latin typeface="Malgun Gothic"/>
              <a:ea typeface="Malgun Gothic"/>
              <a:cs typeface="Malgun Gothic"/>
              <a:sym typeface="Malgun Gothic"/>
            </a:endParaRPr>
          </a:p>
        </p:txBody>
      </p:sp>
      <p:cxnSp>
        <p:nvCxnSpPr>
          <p:cNvPr id="324" name="Google Shape;324;p8"/>
          <p:cNvCxnSpPr/>
          <p:nvPr/>
        </p:nvCxnSpPr>
        <p:spPr>
          <a:xfrm>
            <a:off x="7437801" y="5007790"/>
            <a:ext cx="0" cy="319486"/>
          </a:xfrm>
          <a:prstGeom prst="straightConnector1">
            <a:avLst/>
          </a:prstGeom>
          <a:noFill/>
          <a:ln cap="flat" cmpd="sng" w="9525">
            <a:solidFill>
              <a:schemeClr val="dk1"/>
            </a:solidFill>
            <a:prstDash val="solid"/>
            <a:miter lim="800000"/>
            <a:headEnd len="sm" w="sm" type="none"/>
            <a:tailEnd len="med" w="med" type="triangle"/>
          </a:ln>
        </p:spPr>
      </p:cxnSp>
      <p:sp>
        <p:nvSpPr>
          <p:cNvPr id="325" name="Google Shape;325;p8"/>
          <p:cNvSpPr/>
          <p:nvPr/>
        </p:nvSpPr>
        <p:spPr>
          <a:xfrm>
            <a:off x="6821950" y="5350155"/>
            <a:ext cx="1239364" cy="5457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300">
                <a:solidFill>
                  <a:schemeClr val="dk1"/>
                </a:solidFill>
                <a:latin typeface="Malgun Gothic"/>
                <a:ea typeface="Malgun Gothic"/>
                <a:cs typeface="Malgun Gothic"/>
                <a:sym typeface="Malgun Gothic"/>
              </a:rPr>
              <a:t>생산실행</a:t>
            </a:r>
            <a:endParaRPr/>
          </a:p>
        </p:txBody>
      </p:sp>
      <p:sp>
        <p:nvSpPr>
          <p:cNvPr id="326" name="Google Shape;326;p8"/>
          <p:cNvSpPr/>
          <p:nvPr/>
        </p:nvSpPr>
        <p:spPr>
          <a:xfrm flipH="1" rot="10800000">
            <a:off x="6644944" y="4082869"/>
            <a:ext cx="801469" cy="344768"/>
          </a:xfrm>
          <a:prstGeom prst="bentUpArrow">
            <a:avLst>
              <a:gd fmla="val 2291" name="adj1"/>
              <a:gd fmla="val 7108" name="adj2"/>
              <a:gd fmla="val 13528" name="adj3"/>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327" name="Google Shape;327;p8"/>
          <p:cNvSpPr/>
          <p:nvPr/>
        </p:nvSpPr>
        <p:spPr>
          <a:xfrm>
            <a:off x="5395757" y="1586490"/>
            <a:ext cx="1239364" cy="5457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1300">
                <a:solidFill>
                  <a:schemeClr val="dk1"/>
                </a:solidFill>
                <a:latin typeface="Malgun Gothic"/>
                <a:ea typeface="Malgun Gothic"/>
                <a:cs typeface="Malgun Gothic"/>
                <a:sym typeface="Malgun Gothic"/>
              </a:rPr>
              <a:t>자재관리</a:t>
            </a:r>
            <a:endParaRPr/>
          </a:p>
        </p:txBody>
      </p:sp>
      <p:cxnSp>
        <p:nvCxnSpPr>
          <p:cNvPr id="328" name="Google Shape;328;p8"/>
          <p:cNvCxnSpPr/>
          <p:nvPr/>
        </p:nvCxnSpPr>
        <p:spPr>
          <a:xfrm>
            <a:off x="9463186" y="1859359"/>
            <a:ext cx="360068" cy="0"/>
          </a:xfrm>
          <a:prstGeom prst="straightConnector1">
            <a:avLst/>
          </a:prstGeom>
          <a:noFill/>
          <a:ln cap="flat" cmpd="sng" w="9525">
            <a:solidFill>
              <a:schemeClr val="dk1"/>
            </a:solidFill>
            <a:prstDash val="solid"/>
            <a:miter lim="800000"/>
            <a:headEnd len="sm" w="sm" type="none"/>
            <a:tailEnd len="med" w="med" type="triangle"/>
          </a:ln>
        </p:spPr>
      </p:cxnSp>
      <p:sp>
        <p:nvSpPr>
          <p:cNvPr id="329" name="Google Shape;329;p8"/>
          <p:cNvSpPr txBox="1"/>
          <p:nvPr/>
        </p:nvSpPr>
        <p:spPr>
          <a:xfrm>
            <a:off x="9825650" y="1720859"/>
            <a:ext cx="49244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Malgun Gothic"/>
              <a:buNone/>
            </a:pPr>
            <a:r>
              <a:rPr b="1" i="0" lang="ko-KR" sz="1200" u="none" cap="none" strike="noStrike">
                <a:solidFill>
                  <a:srgbClr val="000000"/>
                </a:solidFill>
                <a:latin typeface="Malgun Gothic"/>
                <a:ea typeface="Malgun Gothic"/>
                <a:cs typeface="Malgun Gothic"/>
                <a:sym typeface="Malgun Gothic"/>
              </a:rPr>
              <a:t>출하</a:t>
            </a:r>
            <a:endParaRPr/>
          </a:p>
        </p:txBody>
      </p:sp>
      <p:sp>
        <p:nvSpPr>
          <p:cNvPr id="330" name="Google Shape;330;p8"/>
          <p:cNvSpPr/>
          <p:nvPr/>
        </p:nvSpPr>
        <p:spPr>
          <a:xfrm>
            <a:off x="477657" y="1635938"/>
            <a:ext cx="2103189" cy="1130530"/>
          </a:xfrm>
          <a:prstGeom prst="roundRect">
            <a:avLst>
              <a:gd fmla="val 16667" name="adj"/>
            </a:avLst>
          </a:prstGeom>
          <a:noFill/>
          <a:ln cap="flat" cmpd="sng" w="666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331" name="Google Shape;331;p8"/>
          <p:cNvSpPr/>
          <p:nvPr/>
        </p:nvSpPr>
        <p:spPr>
          <a:xfrm>
            <a:off x="444999" y="4900832"/>
            <a:ext cx="2103189" cy="1509303"/>
          </a:xfrm>
          <a:prstGeom prst="roundRect">
            <a:avLst>
              <a:gd fmla="val 16667" name="adj"/>
            </a:avLst>
          </a:prstGeom>
          <a:noFill/>
          <a:ln cap="flat" cmpd="sng" w="666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500"/>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5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5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5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5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500"/>
                                        <p:tgtEl>
                                          <p:spTgt spid="303"/>
                                        </p:tgtEl>
                                      </p:cBhvr>
                                    </p:animEffect>
                                  </p:childTnLst>
                                </p:cTn>
                              </p:par>
                              <p:par>
                                <p:cTn fill="hold" nodeType="with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5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500"/>
                                        <p:tgtEl>
                                          <p:spTgt spid="311"/>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500"/>
                                        <p:tgtEl>
                                          <p:spTgt spid="315"/>
                                        </p:tgtEl>
                                      </p:cBhvr>
                                    </p:animEffect>
                                  </p:childTnLst>
                                </p:cTn>
                              </p:par>
                              <p:par>
                                <p:cTn fill="hold" nodeType="with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5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500"/>
                                        <p:tgtEl>
                                          <p:spTgt spid="323"/>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5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5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9"/>
          <p:cNvSpPr/>
          <p:nvPr/>
        </p:nvSpPr>
        <p:spPr>
          <a:xfrm>
            <a:off x="6385537" y="1789389"/>
            <a:ext cx="5228438" cy="4284394"/>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None/>
            </a:pPr>
            <a:r>
              <a:rPr b="1" i="0" lang="ko-KR" sz="2000">
                <a:solidFill>
                  <a:srgbClr val="2F5496"/>
                </a:solidFill>
                <a:latin typeface="Arial"/>
                <a:ea typeface="Arial"/>
                <a:cs typeface="Arial"/>
                <a:sym typeface="Arial"/>
              </a:rPr>
              <a:t>매주 16시간의 플래너 리소스 절감</a:t>
            </a:r>
            <a:endParaRPr b="0" i="0" sz="2000" u="sng" strike="noStrike">
              <a:solidFill>
                <a:srgbClr val="337AB7"/>
              </a:solidFill>
              <a:latin typeface="Arial"/>
              <a:ea typeface="Arial"/>
              <a:cs typeface="Arial"/>
              <a:sym typeface="Arial"/>
              <a:hlinkClick r:id="rId3">
                <a:extLst>
                  <a:ext uri="{A12FA001-AC4F-418D-AE19-62706E023703}">
                    <ahyp:hlinkClr val="tx"/>
                  </a:ext>
                </a:extLst>
              </a:hlinkClick>
            </a:endParaRPr>
          </a:p>
          <a:p>
            <a:pPr indent="0" lvl="0" marL="0" marR="0" rtl="0" algn="l">
              <a:lnSpc>
                <a:spcPct val="150000"/>
              </a:lnSpc>
              <a:spcBef>
                <a:spcPts val="0"/>
              </a:spcBef>
              <a:spcAft>
                <a:spcPts val="0"/>
              </a:spcAft>
              <a:buNone/>
            </a:pPr>
            <a:r>
              <a:t/>
            </a:r>
            <a:endParaRPr sz="1400">
              <a:solidFill>
                <a:srgbClr val="337AB7"/>
              </a:solidFill>
              <a:latin typeface="Arial"/>
              <a:ea typeface="Arial"/>
              <a:cs typeface="Arial"/>
              <a:sym typeface="Arial"/>
            </a:endParaRPr>
          </a:p>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	</a:t>
            </a:r>
            <a:endParaRPr b="0" i="0" sz="1600">
              <a:solidFill>
                <a:srgbClr val="3C464B"/>
              </a:solidFill>
              <a:latin typeface="Arial"/>
              <a:ea typeface="Arial"/>
              <a:cs typeface="Arial"/>
              <a:sym typeface="Arial"/>
            </a:endParaRPr>
          </a:p>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	■  </a:t>
            </a:r>
            <a:r>
              <a:rPr b="0" i="0" lang="ko-KR" sz="1600">
                <a:solidFill>
                  <a:srgbClr val="3C464B"/>
                </a:solidFill>
                <a:latin typeface="Arial"/>
                <a:ea typeface="Arial"/>
                <a:cs typeface="Arial"/>
                <a:sym typeface="Arial"/>
              </a:rPr>
              <a:t>생산 주문의 빠른 순서 지정 </a:t>
            </a:r>
            <a:endParaRPr sz="1600">
              <a:solidFill>
                <a:srgbClr val="3C464B"/>
              </a:solidFill>
              <a:latin typeface="Arial"/>
              <a:ea typeface="Arial"/>
              <a:cs typeface="Arial"/>
              <a:sym typeface="Arial"/>
            </a:endParaRPr>
          </a:p>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	■  </a:t>
            </a:r>
            <a:r>
              <a:rPr b="0" i="0" lang="ko-KR" sz="1600">
                <a:solidFill>
                  <a:srgbClr val="3C464B"/>
                </a:solidFill>
                <a:latin typeface="Arial"/>
                <a:ea typeface="Arial"/>
                <a:cs typeface="Arial"/>
                <a:sym typeface="Arial"/>
              </a:rPr>
              <a:t>생산 계획 정확성 향상,</a:t>
            </a:r>
            <a:endParaRPr/>
          </a:p>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	■  </a:t>
            </a:r>
            <a:r>
              <a:rPr b="0" i="0" lang="ko-KR" sz="1600">
                <a:solidFill>
                  <a:srgbClr val="3C464B"/>
                </a:solidFill>
                <a:latin typeface="Arial"/>
                <a:ea typeface="Arial"/>
                <a:cs typeface="Arial"/>
                <a:sym typeface="Arial"/>
              </a:rPr>
              <a:t>부서 간 커뮤니케이션 향상</a:t>
            </a:r>
            <a:endParaRPr b="0" i="0" sz="1600">
              <a:solidFill>
                <a:srgbClr val="3C464B"/>
              </a:solidFill>
              <a:latin typeface="Arial"/>
              <a:ea typeface="Arial"/>
              <a:cs typeface="Arial"/>
              <a:sym typeface="Arial"/>
            </a:endParaRPr>
          </a:p>
          <a:p>
            <a:pPr indent="0" lvl="0" marL="0" marR="0" rtl="0" algn="l">
              <a:lnSpc>
                <a:spcPct val="150000"/>
              </a:lnSpc>
              <a:spcBef>
                <a:spcPts val="0"/>
              </a:spcBef>
              <a:spcAft>
                <a:spcPts val="0"/>
              </a:spcAft>
              <a:buNone/>
            </a:pPr>
            <a:r>
              <a:rPr lang="ko-KR" sz="1600">
                <a:solidFill>
                  <a:srgbClr val="3F3F3F"/>
                </a:solidFill>
                <a:latin typeface="Malgun Gothic"/>
                <a:ea typeface="Malgun Gothic"/>
                <a:cs typeface="Malgun Gothic"/>
                <a:sym typeface="Malgun Gothic"/>
              </a:rPr>
              <a:t>	■  </a:t>
            </a:r>
            <a:r>
              <a:rPr lang="ko-KR" sz="1600">
                <a:solidFill>
                  <a:srgbClr val="3C464B"/>
                </a:solidFill>
                <a:latin typeface="Arial"/>
                <a:ea typeface="Arial"/>
                <a:cs typeface="Arial"/>
                <a:sym typeface="Arial"/>
              </a:rPr>
              <a:t>서비스 수준  97.8%  - -&gt;   98.5% 상승</a:t>
            </a:r>
            <a:endParaRPr b="0" i="0" sz="1600">
              <a:solidFill>
                <a:srgbClr val="3C464B"/>
              </a:solidFill>
              <a:latin typeface="Arial"/>
              <a:ea typeface="Arial"/>
              <a:cs typeface="Arial"/>
              <a:sym typeface="Arial"/>
            </a:endParaRPr>
          </a:p>
          <a:p>
            <a:pPr indent="0" lvl="0" marL="0" marR="0" rtl="0" algn="l">
              <a:lnSpc>
                <a:spcPct val="150000"/>
              </a:lnSpc>
              <a:spcBef>
                <a:spcPts val="0"/>
              </a:spcBef>
              <a:spcAft>
                <a:spcPts val="0"/>
              </a:spcAft>
              <a:buNone/>
            </a:pPr>
            <a:r>
              <a:rPr lang="ko-KR" sz="1400">
                <a:solidFill>
                  <a:srgbClr val="3C464B"/>
                </a:solidFill>
                <a:latin typeface="Arial"/>
                <a:ea typeface="Arial"/>
                <a:cs typeface="Arial"/>
                <a:sym typeface="Arial"/>
              </a:rPr>
              <a:t> </a:t>
            </a:r>
            <a:endParaRPr sz="1800">
              <a:solidFill>
                <a:schemeClr val="lt1"/>
              </a:solidFill>
              <a:latin typeface="Malgun Gothic"/>
              <a:ea typeface="Malgun Gothic"/>
              <a:cs typeface="Malgun Gothic"/>
              <a:sym typeface="Malgun Gothic"/>
            </a:endParaRPr>
          </a:p>
        </p:txBody>
      </p:sp>
      <p:graphicFrame>
        <p:nvGraphicFramePr>
          <p:cNvPr id="337" name="Google Shape;337;p9"/>
          <p:cNvGraphicFramePr/>
          <p:nvPr/>
        </p:nvGraphicFramePr>
        <p:xfrm>
          <a:off x="0" y="0"/>
          <a:ext cx="3000000" cy="3000000"/>
        </p:xfrm>
        <a:graphic>
          <a:graphicData uri="http://schemas.openxmlformats.org/drawingml/2006/table">
            <a:tbl>
              <a:tblPr bandRow="1" firstRow="1">
                <a:noFill/>
                <a:tableStyleId>{AD9E958B-C05A-47DC-831B-CAACA5659A29}</a:tableStyleId>
              </a:tblPr>
              <a:tblGrid>
                <a:gridCol w="2438400"/>
                <a:gridCol w="2438400"/>
                <a:gridCol w="2438400"/>
                <a:gridCol w="2438400"/>
                <a:gridCol w="2438400"/>
              </a:tblGrid>
              <a:tr h="171025">
                <a:tc>
                  <a:txBody>
                    <a:bodyPr/>
                    <a:lstStyle/>
                    <a:p>
                      <a:pPr indent="0" lvl="0" marL="0" marR="0" rtl="0" algn="ctr">
                        <a:spcBef>
                          <a:spcPts val="0"/>
                        </a:spcBef>
                        <a:spcAft>
                          <a:spcPts val="0"/>
                        </a:spcAft>
                        <a:buNone/>
                      </a:pPr>
                      <a:r>
                        <a:rPr lang="ko-KR" sz="1600" u="none" cap="none" strike="noStrike">
                          <a:solidFill>
                            <a:schemeClr val="lt1"/>
                          </a:solidFill>
                        </a:rPr>
                        <a:t>Future Cast 팀 소개</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solidFill>
                            <a:srgbClr val="3F3F3F"/>
                          </a:solidFill>
                        </a:rPr>
                        <a:t>프로젝트 개요</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lang="ko-KR" sz="1600" u="none" cap="none" strike="noStrike"/>
                        <a:t>수행 절차 및 방법</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프로젝트 수행 결과</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spcBef>
                          <a:spcPts val="0"/>
                        </a:spcBef>
                        <a:spcAft>
                          <a:spcPts val="0"/>
                        </a:spcAft>
                        <a:buNone/>
                      </a:pPr>
                      <a:r>
                        <a:rPr lang="ko-KR" sz="1600" u="none" cap="none" strike="noStrike"/>
                        <a:t>자체 평가 의견</a:t>
                      </a:r>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bl>
          </a:graphicData>
        </a:graphic>
      </p:graphicFrame>
      <p:sp>
        <p:nvSpPr>
          <p:cNvPr id="338" name="Google Shape;338;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ko-KR"/>
              <a:t>Future_Cast  -</a:t>
            </a:r>
            <a:fld id="{00000000-1234-1234-1234-123412341234}" type="slidenum">
              <a:rPr lang="ko-KR"/>
              <a:t>‹#›</a:t>
            </a:fld>
            <a:r>
              <a:rPr lang="ko-KR"/>
              <a:t>-</a:t>
            </a:r>
            <a:endParaRPr/>
          </a:p>
        </p:txBody>
      </p:sp>
      <p:sp>
        <p:nvSpPr>
          <p:cNvPr id="339" name="Google Shape;339;p9"/>
          <p:cNvSpPr/>
          <p:nvPr/>
        </p:nvSpPr>
        <p:spPr>
          <a:xfrm>
            <a:off x="731491" y="1845129"/>
            <a:ext cx="5228438" cy="428439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2000">
                <a:solidFill>
                  <a:schemeClr val="accent1"/>
                </a:solidFill>
                <a:latin typeface="Malgun Gothic"/>
                <a:ea typeface="Malgun Gothic"/>
                <a:cs typeface="Malgun Gothic"/>
                <a:sym typeface="Malgun Gothic"/>
              </a:rPr>
              <a:t>불량율 26% 감소</a:t>
            </a:r>
            <a:endParaRPr/>
          </a:p>
          <a:p>
            <a:pPr indent="0" lvl="2" marL="914400" marR="0" rtl="0" algn="l">
              <a:lnSpc>
                <a:spcPct val="150000"/>
              </a:lnSpc>
              <a:spcBef>
                <a:spcPts val="0"/>
              </a:spcBef>
              <a:spcAft>
                <a:spcPts val="0"/>
              </a:spcAft>
              <a:buNone/>
            </a:pPr>
            <a:r>
              <a:t/>
            </a:r>
            <a:endParaRPr b="0" i="0" sz="1800" u="none" cap="none" strike="noStrike">
              <a:solidFill>
                <a:schemeClr val="lt1"/>
              </a:solidFill>
              <a:latin typeface="Malgun Gothic"/>
              <a:ea typeface="Malgun Gothic"/>
              <a:cs typeface="Malgun Gothic"/>
              <a:sym typeface="Malgun Gothic"/>
            </a:endParaRPr>
          </a:p>
          <a:p>
            <a:pPr indent="0" lvl="2" marL="914400" marR="0" rtl="0" algn="l">
              <a:lnSpc>
                <a:spcPct val="150000"/>
              </a:lnSpc>
              <a:spcBef>
                <a:spcPts val="0"/>
              </a:spcBef>
              <a:spcAft>
                <a:spcPts val="0"/>
              </a:spcAft>
              <a:buNone/>
            </a:pPr>
            <a:r>
              <a:rPr b="0" i="0" lang="ko-KR" sz="1600" u="none" cap="none" strike="noStrike">
                <a:solidFill>
                  <a:srgbClr val="3F3F3F"/>
                </a:solidFill>
                <a:latin typeface="Malgun Gothic"/>
                <a:ea typeface="Malgun Gothic"/>
                <a:cs typeface="Malgun Gothic"/>
                <a:sym typeface="Malgun Gothic"/>
              </a:rPr>
              <a:t>■ 영업이익 14% 증가</a:t>
            </a:r>
            <a:endParaRPr/>
          </a:p>
          <a:p>
            <a:pPr indent="0" lvl="2" marL="914400" marR="0" rtl="0" algn="l">
              <a:lnSpc>
                <a:spcPct val="150000"/>
              </a:lnSpc>
              <a:spcBef>
                <a:spcPts val="0"/>
              </a:spcBef>
              <a:spcAft>
                <a:spcPts val="0"/>
              </a:spcAft>
              <a:buNone/>
            </a:pPr>
            <a:r>
              <a:rPr b="0" i="0" lang="ko-KR" sz="1600" u="none" cap="none" strike="noStrike">
                <a:solidFill>
                  <a:srgbClr val="3F3F3F"/>
                </a:solidFill>
                <a:latin typeface="Malgun Gothic"/>
                <a:ea typeface="Malgun Gothic"/>
                <a:cs typeface="Malgun Gothic"/>
                <a:sym typeface="Malgun Gothic"/>
              </a:rPr>
              <a:t>■ 자동화율 7% 증가 </a:t>
            </a:r>
            <a:endParaRPr/>
          </a:p>
          <a:p>
            <a:pPr indent="0" lvl="2" marL="914400" marR="0" rtl="0" algn="l">
              <a:lnSpc>
                <a:spcPct val="150000"/>
              </a:lnSpc>
              <a:spcBef>
                <a:spcPts val="0"/>
              </a:spcBef>
              <a:spcAft>
                <a:spcPts val="0"/>
              </a:spcAft>
              <a:buNone/>
            </a:pPr>
            <a:r>
              <a:rPr b="0" i="0" lang="ko-KR" sz="1600" u="none" cap="none" strike="noStrike">
                <a:solidFill>
                  <a:srgbClr val="3F3F3F"/>
                </a:solidFill>
                <a:latin typeface="Malgun Gothic"/>
                <a:ea typeface="Malgun Gothic"/>
                <a:cs typeface="Malgun Gothic"/>
                <a:sym typeface="Malgun Gothic"/>
              </a:rPr>
              <a:t>■ 판매 계획 및 생산계획 가시성 향상 </a:t>
            </a:r>
            <a:endParaRPr/>
          </a:p>
          <a:p>
            <a:pPr indent="0" lvl="2" marL="914400" marR="0" rtl="0" algn="l">
              <a:lnSpc>
                <a:spcPct val="150000"/>
              </a:lnSpc>
              <a:spcBef>
                <a:spcPts val="0"/>
              </a:spcBef>
              <a:spcAft>
                <a:spcPts val="0"/>
              </a:spcAft>
              <a:buNone/>
            </a:pPr>
            <a:r>
              <a:rPr b="0" i="0" lang="ko-KR" sz="1600" u="none" cap="none" strike="noStrike">
                <a:solidFill>
                  <a:srgbClr val="3F3F3F"/>
                </a:solidFill>
                <a:latin typeface="Malgun Gothic"/>
                <a:ea typeface="Malgun Gothic"/>
                <a:cs typeface="Malgun Gothic"/>
                <a:sym typeface="Malgun Gothic"/>
              </a:rPr>
              <a:t>■ 생산계획 및 작업지시 자동화</a:t>
            </a:r>
            <a:endParaRPr b="0" i="0" sz="1600" u="none" cap="none" strike="noStrike">
              <a:solidFill>
                <a:srgbClr val="3F3F3F"/>
              </a:solidFill>
              <a:latin typeface="Malgun Gothic"/>
              <a:ea typeface="Malgun Gothic"/>
              <a:cs typeface="Malgun Gothic"/>
              <a:sym typeface="Malgun Gothic"/>
            </a:endParaRPr>
          </a:p>
          <a:p>
            <a:pPr indent="0" lvl="2" marL="914400" marR="0" rtl="0" algn="l">
              <a:lnSpc>
                <a:spcPct val="150000"/>
              </a:lnSpc>
              <a:spcBef>
                <a:spcPts val="0"/>
              </a:spcBef>
              <a:spcAft>
                <a:spcPts val="0"/>
              </a:spcAft>
              <a:buNone/>
            </a:pPr>
            <a:r>
              <a:rPr b="0" i="0" lang="ko-KR" sz="1600" u="none" cap="none" strike="noStrike">
                <a:solidFill>
                  <a:srgbClr val="3F3F3F"/>
                </a:solidFill>
                <a:latin typeface="Malgun Gothic"/>
                <a:ea typeface="Malgun Gothic"/>
                <a:cs typeface="Malgun Gothic"/>
                <a:sym typeface="Malgun Gothic"/>
              </a:rPr>
              <a:t>     (계획 초안 작성 시간 감소)</a:t>
            </a:r>
            <a:endParaRPr/>
          </a:p>
          <a:p>
            <a:pPr indent="0" lvl="2" marL="914400" marR="0" rtl="0" algn="l">
              <a:lnSpc>
                <a:spcPct val="150000"/>
              </a:lnSpc>
              <a:spcBef>
                <a:spcPts val="0"/>
              </a:spcBef>
              <a:spcAft>
                <a:spcPts val="0"/>
              </a:spcAft>
              <a:buNone/>
            </a:pPr>
            <a:r>
              <a:rPr b="0" i="0" lang="ko-KR" sz="1600" u="none" cap="none" strike="noStrike">
                <a:solidFill>
                  <a:srgbClr val="3F3F3F"/>
                </a:solidFill>
                <a:latin typeface="Malgun Gothic"/>
                <a:ea typeface="Malgun Gothic"/>
                <a:cs typeface="Malgun Gothic"/>
                <a:sym typeface="Malgun Gothic"/>
              </a:rPr>
              <a:t>■ GUI 통해 쉽고 직관적인 정보 파악 가능</a:t>
            </a:r>
            <a:endParaRPr/>
          </a:p>
          <a:p>
            <a:pPr indent="0" lvl="2" marL="914400" marR="0" rtl="0" algn="l">
              <a:lnSpc>
                <a:spcPct val="150000"/>
              </a:lnSpc>
              <a:spcBef>
                <a:spcPts val="0"/>
              </a:spcBef>
              <a:spcAft>
                <a:spcPts val="0"/>
              </a:spcAft>
              <a:buNone/>
            </a:pPr>
            <a:r>
              <a:rPr b="0" i="0" lang="ko-KR" sz="1600" u="none" cap="none" strike="noStrike">
                <a:solidFill>
                  <a:srgbClr val="3F3F3F"/>
                </a:solidFill>
                <a:latin typeface="Malgun Gothic"/>
                <a:ea typeface="Malgun Gothic"/>
                <a:cs typeface="Malgun Gothic"/>
                <a:sym typeface="Malgun Gothic"/>
              </a:rPr>
              <a:t>■ 체계적인 생산계획 인프라 구축  </a:t>
            </a:r>
            <a:endParaRPr/>
          </a:p>
        </p:txBody>
      </p:sp>
      <p:sp>
        <p:nvSpPr>
          <p:cNvPr id="340" name="Google Shape;340;p9"/>
          <p:cNvSpPr/>
          <p:nvPr/>
        </p:nvSpPr>
        <p:spPr>
          <a:xfrm>
            <a:off x="2237014" y="1518557"/>
            <a:ext cx="2194575" cy="767443"/>
          </a:xfrm>
          <a:prstGeom prst="roundRect">
            <a:avLst>
              <a:gd fmla="val 16667" name="adj"/>
            </a:avLst>
          </a:prstGeom>
          <a:solidFill>
            <a:srgbClr val="D0CECE"/>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4000">
                <a:solidFill>
                  <a:schemeClr val="lt1"/>
                </a:solidFill>
                <a:latin typeface="Malgun Gothic"/>
                <a:ea typeface="Malgun Gothic"/>
                <a:cs typeface="Malgun Gothic"/>
                <a:sym typeface="Malgun Gothic"/>
              </a:rPr>
              <a:t>D 사</a:t>
            </a:r>
            <a:endParaRPr/>
          </a:p>
        </p:txBody>
      </p:sp>
      <p:sp>
        <p:nvSpPr>
          <p:cNvPr id="341" name="Google Shape;341;p9"/>
          <p:cNvSpPr/>
          <p:nvPr/>
        </p:nvSpPr>
        <p:spPr>
          <a:xfrm>
            <a:off x="7902469" y="1518557"/>
            <a:ext cx="2194575" cy="767443"/>
          </a:xfrm>
          <a:prstGeom prst="roundRect">
            <a:avLst>
              <a:gd fmla="val 16667" name="adj"/>
            </a:avLst>
          </a:prstGeom>
          <a:solidFill>
            <a:srgbClr val="D0CECE"/>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ko-KR" sz="4000">
                <a:solidFill>
                  <a:schemeClr val="lt1"/>
                </a:solidFill>
                <a:latin typeface="Malgun Gothic"/>
                <a:ea typeface="Malgun Gothic"/>
                <a:cs typeface="Malgun Gothic"/>
                <a:sym typeface="Malgun Gothic"/>
              </a:rPr>
              <a:t>C 사</a:t>
            </a:r>
            <a:endParaRPr/>
          </a:p>
        </p:txBody>
      </p:sp>
      <p:sp>
        <p:nvSpPr>
          <p:cNvPr id="342" name="Google Shape;342;p9"/>
          <p:cNvSpPr txBox="1"/>
          <p:nvPr/>
        </p:nvSpPr>
        <p:spPr>
          <a:xfrm>
            <a:off x="731491" y="6135834"/>
            <a:ext cx="390357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50">
                <a:solidFill>
                  <a:srgbClr val="BFBFBF"/>
                </a:solidFill>
                <a:latin typeface="Malgun Gothic"/>
                <a:ea typeface="Malgun Gothic"/>
                <a:cs typeface="Malgun Gothic"/>
                <a:sym typeface="Malgun Gothic"/>
              </a:rPr>
              <a:t>[출처] [성공 사례] 스마트공장 APS 시스템 구축 프로젝트</a:t>
            </a:r>
            <a:endParaRPr/>
          </a:p>
        </p:txBody>
      </p:sp>
      <p:sp>
        <p:nvSpPr>
          <p:cNvPr id="343" name="Google Shape;343;p9"/>
          <p:cNvSpPr txBox="1"/>
          <p:nvPr/>
        </p:nvSpPr>
        <p:spPr>
          <a:xfrm>
            <a:off x="596629" y="491409"/>
            <a:ext cx="325922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ko-KR" sz="2400">
                <a:solidFill>
                  <a:schemeClr val="dk1"/>
                </a:solidFill>
                <a:latin typeface="Malgun Gothic"/>
                <a:ea typeface="Malgun Gothic"/>
                <a:cs typeface="Malgun Gothic"/>
                <a:sym typeface="Malgun Gothic"/>
              </a:rPr>
              <a:t>APS System 성공사례</a:t>
            </a:r>
            <a:endParaRPr/>
          </a:p>
        </p:txBody>
      </p:sp>
      <p:sp>
        <p:nvSpPr>
          <p:cNvPr id="344" name="Google Shape;344;p9"/>
          <p:cNvSpPr txBox="1"/>
          <p:nvPr/>
        </p:nvSpPr>
        <p:spPr>
          <a:xfrm>
            <a:off x="6378841" y="6167972"/>
            <a:ext cx="3903571" cy="2539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ko-KR" sz="1050">
                <a:solidFill>
                  <a:srgbClr val="BFBFBF"/>
                </a:solidFill>
                <a:latin typeface="Malgun Gothic"/>
                <a:ea typeface="Malgun Gothic"/>
                <a:cs typeface="Malgun Gothic"/>
                <a:sym typeface="Malgun Gothic"/>
              </a:rPr>
              <a:t>[출처] SIEMENS _</a:t>
            </a:r>
            <a:r>
              <a:rPr b="0" i="0" lang="ko-KR" sz="1050">
                <a:solidFill>
                  <a:srgbClr val="CDCDCD"/>
                </a:solidFill>
                <a:latin typeface="Arial"/>
                <a:ea typeface="Arial"/>
                <a:cs typeface="Arial"/>
                <a:sym typeface="Arial"/>
              </a:rPr>
              <a:t>APS 소프트웨어를 사용한 성공 사례</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2023-08-20T04:31:52Z</dcterms:created>
  <dc:creator>pc 7</dc:creator>
</cp:coreProperties>
</file>